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3" r:id="rId2"/>
    <p:sldId id="265" r:id="rId3"/>
    <p:sldId id="264" r:id="rId4"/>
    <p:sldId id="267" r:id="rId5"/>
    <p:sldId id="292" r:id="rId6"/>
    <p:sldId id="291" r:id="rId7"/>
    <p:sldId id="293" r:id="rId8"/>
    <p:sldId id="270" r:id="rId9"/>
    <p:sldId id="295" r:id="rId10"/>
    <p:sldId id="297" r:id="rId11"/>
    <p:sldId id="294" r:id="rId12"/>
    <p:sldId id="298" r:id="rId13"/>
    <p:sldId id="299" r:id="rId14"/>
    <p:sldId id="300" r:id="rId15"/>
    <p:sldId id="301" r:id="rId16"/>
    <p:sldId id="303" r:id="rId17"/>
    <p:sldId id="304" r:id="rId18"/>
    <p:sldId id="305" r:id="rId19"/>
    <p:sldId id="306" r:id="rId20"/>
    <p:sldId id="302" r:id="rId21"/>
    <p:sldId id="307" r:id="rId22"/>
    <p:sldId id="308" r:id="rId23"/>
    <p:sldId id="320" r:id="rId24"/>
    <p:sldId id="321" r:id="rId25"/>
    <p:sldId id="322" r:id="rId26"/>
    <p:sldId id="325" r:id="rId27"/>
    <p:sldId id="324" r:id="rId28"/>
    <p:sldId id="326" r:id="rId29"/>
    <p:sldId id="312" r:id="rId30"/>
    <p:sldId id="327" r:id="rId31"/>
    <p:sldId id="328" r:id="rId32"/>
    <p:sldId id="329" r:id="rId33"/>
    <p:sldId id="331" r:id="rId34"/>
    <p:sldId id="309" r:id="rId35"/>
    <p:sldId id="310" r:id="rId36"/>
    <p:sldId id="311" r:id="rId37"/>
    <p:sldId id="332" r:id="rId38"/>
    <p:sldId id="333" r:id="rId39"/>
    <p:sldId id="33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3EF"/>
    <a:srgbClr val="184D65"/>
    <a:srgbClr val="F0E9E3"/>
    <a:srgbClr val="935F35"/>
    <a:srgbClr val="ECD5D0"/>
    <a:srgbClr val="F6DDC6"/>
    <a:srgbClr val="B37A3F"/>
    <a:srgbClr val="B6854D"/>
    <a:srgbClr val="795445"/>
    <a:srgbClr val="2D3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4660" autoAdjust="0"/>
  </p:normalViewPr>
  <p:slideViewPr>
    <p:cSldViewPr snapToGrid="0" showGuides="1">
      <p:cViewPr varScale="1">
        <p:scale>
          <a:sx n="97" d="100"/>
          <a:sy n="97" d="100"/>
        </p:scale>
        <p:origin x="390" y="7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A705C-DFF8-4551-9C52-47F546AD572F}" type="datetimeFigureOut">
              <a:rPr lang="ko-KR" altLang="en-US" smtClean="0"/>
              <a:t>2022-10-23 Sunday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7CEC0-DD35-451A-B8F9-5FA6CEF62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90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서울시 자치구마다 다른 범죄 양상이 나타난다는 기사</a:t>
            </a:r>
            <a:endParaRPr lang="en-US" altLang="ko-KR" dirty="0"/>
          </a:p>
          <a:p>
            <a:r>
              <a:rPr lang="ko-KR" altLang="en-US" dirty="0"/>
              <a:t>해당 기사에서 인용한 논문에는 단순한 시각화만 사용함</a:t>
            </a:r>
            <a:endParaRPr lang="en-US" altLang="ko-KR" dirty="0"/>
          </a:p>
          <a:p>
            <a:r>
              <a:rPr lang="ko-KR" altLang="en-US" dirty="0"/>
              <a:t>저러한 결과가 나타나는 요인이 뭐가 있을지 궁금하여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309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전처리를 마친 </a:t>
            </a:r>
            <a:r>
              <a:rPr lang="en-US" altLang="ko-KR" dirty="0"/>
              <a:t>5</a:t>
            </a:r>
            <a:r>
              <a:rPr lang="ko-KR" altLang="en-US" dirty="0"/>
              <a:t>대 범죄 현황 데이터와 가설과 관련된 데이터를 상관계수로 분석을 진행함</a:t>
            </a:r>
            <a:endParaRPr lang="en-US" altLang="ko-KR" dirty="0"/>
          </a:p>
          <a:p>
            <a:r>
              <a:rPr lang="ko-KR" altLang="en-US" dirty="0"/>
              <a:t>분석기준은 다음과 같이 사용하였고</a:t>
            </a:r>
            <a:r>
              <a:rPr lang="en-US" altLang="ko-KR" dirty="0"/>
              <a:t>, </a:t>
            </a:r>
            <a:r>
              <a:rPr lang="ko-KR" altLang="en-US" dirty="0"/>
              <a:t>더 정확한 분석을 위해 상관계수의 절대값이 </a:t>
            </a:r>
            <a:r>
              <a:rPr lang="en-US" altLang="ko-KR" dirty="0"/>
              <a:t>0.3 </a:t>
            </a:r>
            <a:r>
              <a:rPr lang="ko-KR" altLang="en-US" dirty="0"/>
              <a:t>보다 큰 값들로 가설을 평가함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976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가설 </a:t>
            </a:r>
            <a:r>
              <a:rPr lang="ko-KR" altLang="en-US" dirty="0" err="1"/>
              <a:t>읽어주기</a:t>
            </a:r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상관계수가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0.59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로 양적 관계 의미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설정한 가설은 기각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도출한 결론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폭력 건수가 많기 때문에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CCTV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개수가 증가함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030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가설 </a:t>
            </a:r>
            <a:r>
              <a:rPr lang="ko-KR" altLang="en-US" dirty="0" err="1"/>
              <a:t>읽어주기</a:t>
            </a:r>
            <a:endParaRPr lang="en-US" altLang="ko-KR" dirty="0"/>
          </a:p>
          <a:p>
            <a:r>
              <a:rPr lang="ko-KR" altLang="en-US" dirty="0"/>
              <a:t>그래서 우린 이를 검증할 수 있는 데이터를 찾으려고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699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음주율이란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19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세 이상 인구 중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술을 얼마나 자주 마십니까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?'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라는 설문에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일주일에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2-3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번 정도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'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일주일에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번 이상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이라고 응답하고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한번에 술을 얼마나 마십니까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?'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라는 설문에 남자는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7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잔 이상</a:t>
            </a:r>
            <a:endParaRPr lang="en-US" altLang="ko-KR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>
              <a:buFont typeface="+mj-lt"/>
              <a:buAutoNum type="arabicPeriod"/>
            </a:pPr>
            <a:endParaRPr lang="ko-KR" altLang="en-US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19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맨 아래 행이 </a:t>
            </a:r>
            <a:r>
              <a:rPr lang="en-US" altLang="ko-KR" dirty="0"/>
              <a:t>21</a:t>
            </a:r>
            <a:r>
              <a:rPr lang="ko-KR" altLang="en-US" dirty="0"/>
              <a:t>시부터 </a:t>
            </a:r>
            <a:r>
              <a:rPr lang="en-US" altLang="ko-KR" dirty="0"/>
              <a:t>24</a:t>
            </a:r>
            <a:r>
              <a:rPr lang="ko-KR" altLang="en-US" dirty="0"/>
              <a:t>시까지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시간 주기로 데이터를 나눔</a:t>
            </a:r>
            <a:endParaRPr lang="en-US" altLang="ko-KR" dirty="0"/>
          </a:p>
          <a:p>
            <a:r>
              <a:rPr lang="ko-KR" altLang="en-US" dirty="0"/>
              <a:t>행은 년도를 나타냄 </a:t>
            </a:r>
            <a:r>
              <a:rPr lang="en-US" altLang="ko-KR" dirty="0"/>
              <a:t>/ 2014</a:t>
            </a:r>
            <a:r>
              <a:rPr lang="ko-KR" altLang="en-US" dirty="0"/>
              <a:t>년 부터 </a:t>
            </a:r>
            <a:r>
              <a:rPr lang="en-US" altLang="ko-KR" dirty="0"/>
              <a:t>2020</a:t>
            </a:r>
            <a:r>
              <a:rPr lang="ko-KR" altLang="en-US" dirty="0"/>
              <a:t>년 까지의 데이터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331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가설 </a:t>
            </a:r>
            <a:r>
              <a:rPr lang="ko-KR" altLang="en-US" dirty="0" err="1"/>
              <a:t>읽어주기</a:t>
            </a:r>
            <a:endParaRPr lang="en-US" altLang="ko-KR" dirty="0"/>
          </a:p>
          <a:p>
            <a:r>
              <a:rPr lang="ko-KR" altLang="en-US" dirty="0"/>
              <a:t>그래서 우린 이를 검증할 수 있는 데이터를 찾으려고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40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가설 </a:t>
            </a:r>
            <a:r>
              <a:rPr lang="ko-KR" altLang="en-US" dirty="0" err="1"/>
              <a:t>읽어주기</a:t>
            </a:r>
            <a:endParaRPr lang="en-US" altLang="ko-KR" dirty="0"/>
          </a:p>
          <a:p>
            <a:r>
              <a:rPr lang="ko-KR" altLang="en-US" dirty="0"/>
              <a:t>그래서 우린 이를 검증할 수 있는 데이터를 찾으려고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357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전처리한 값들을 모아 통계를 내보니 위와 같은 값이 나옴</a:t>
            </a:r>
            <a:endParaRPr lang="en-US" altLang="ko-KR" dirty="0"/>
          </a:p>
          <a:p>
            <a:r>
              <a:rPr lang="ko-KR" altLang="en-US" dirty="0"/>
              <a:t>특정 자치구들은 </a:t>
            </a:r>
            <a:r>
              <a:rPr lang="en-US" altLang="ko-KR" dirty="0"/>
              <a:t>5</a:t>
            </a:r>
            <a:r>
              <a:rPr lang="ko-KR" altLang="en-US" dirty="0"/>
              <a:t>대 범죄형태 순위권에 전부 들어가는 모습이 보임</a:t>
            </a:r>
            <a:endParaRPr lang="en-US" altLang="ko-KR" dirty="0"/>
          </a:p>
          <a:p>
            <a:r>
              <a:rPr lang="ko-KR" altLang="en-US" dirty="0"/>
              <a:t>위 데이터를 참고하여 팀원간 회의를 통해 </a:t>
            </a:r>
            <a:r>
              <a:rPr lang="en-US" altLang="ko-KR" dirty="0"/>
              <a:t>5</a:t>
            </a:r>
            <a:r>
              <a:rPr lang="ko-KR" altLang="en-US" dirty="0"/>
              <a:t>가지의 가설을 설정함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698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전처리한 값들을 모아 통계를 내보니 위와 같은 값이 나옴</a:t>
            </a:r>
            <a:endParaRPr lang="en-US" altLang="ko-KR" dirty="0"/>
          </a:p>
          <a:p>
            <a:r>
              <a:rPr lang="ko-KR" altLang="en-US" dirty="0"/>
              <a:t>특정 자치구들은 </a:t>
            </a:r>
            <a:r>
              <a:rPr lang="en-US" altLang="ko-KR" dirty="0"/>
              <a:t>5</a:t>
            </a:r>
            <a:r>
              <a:rPr lang="ko-KR" altLang="en-US" dirty="0"/>
              <a:t>대 범죄형태 순위권에 전부 들어가는 모습이 보임</a:t>
            </a:r>
            <a:endParaRPr lang="en-US" altLang="ko-KR" dirty="0"/>
          </a:p>
          <a:p>
            <a:r>
              <a:rPr lang="ko-KR" altLang="en-US" dirty="0"/>
              <a:t>위 데이터를 참고하여 팀원간 회의를 통해 </a:t>
            </a:r>
            <a:r>
              <a:rPr lang="en-US" altLang="ko-KR" dirty="0"/>
              <a:t>5</a:t>
            </a:r>
            <a:r>
              <a:rPr lang="ko-KR" altLang="en-US" dirty="0"/>
              <a:t>가지의 가설을 설정함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5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전처리한 값들을 모아 통계를 내보니 위와 같은 값이 나옴</a:t>
            </a:r>
            <a:endParaRPr lang="en-US" altLang="ko-KR" dirty="0"/>
          </a:p>
          <a:p>
            <a:r>
              <a:rPr lang="ko-KR" altLang="en-US" dirty="0"/>
              <a:t>특정 자치구들은 </a:t>
            </a:r>
            <a:r>
              <a:rPr lang="en-US" altLang="ko-KR" dirty="0"/>
              <a:t>5</a:t>
            </a:r>
            <a:r>
              <a:rPr lang="ko-KR" altLang="en-US" dirty="0"/>
              <a:t>대 범죄형태 순위권에 전부 들어가는 모습이 보임</a:t>
            </a:r>
            <a:endParaRPr lang="en-US" altLang="ko-KR" dirty="0"/>
          </a:p>
          <a:p>
            <a:r>
              <a:rPr lang="ko-KR" altLang="en-US" dirty="0"/>
              <a:t>위 데이터를 참고하여 팀원간 회의를 통해 </a:t>
            </a:r>
            <a:r>
              <a:rPr lang="en-US" altLang="ko-KR" dirty="0"/>
              <a:t>5</a:t>
            </a:r>
            <a:r>
              <a:rPr lang="ko-KR" altLang="en-US" dirty="0"/>
              <a:t>가지의 가설을 설정함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851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개요는</a:t>
            </a:r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5</a:t>
            </a:r>
            <a:r>
              <a:rPr lang="ko-KR" altLang="en-US" dirty="0"/>
              <a:t>대 범죄현황 데이터를 찾아서 </a:t>
            </a:r>
            <a:r>
              <a:rPr lang="ko-KR" altLang="en-US" dirty="0" err="1"/>
              <a:t>전처리</a:t>
            </a:r>
            <a:r>
              <a:rPr lang="ko-KR" altLang="en-US" dirty="0"/>
              <a:t> 한 후 그 결과를 보고</a:t>
            </a:r>
            <a:endParaRPr lang="en-US" altLang="ko-KR" dirty="0"/>
          </a:p>
          <a:p>
            <a:r>
              <a:rPr lang="ko-KR" altLang="en-US" dirty="0"/>
              <a:t>팀원들끼리 어떠한 가설을 적용할 지 회의 후 </a:t>
            </a:r>
            <a:r>
              <a:rPr lang="en-US" altLang="ko-KR" dirty="0"/>
              <a:t>5</a:t>
            </a:r>
            <a:r>
              <a:rPr lang="ko-KR" altLang="en-US" dirty="0"/>
              <a:t>개를 결정함</a:t>
            </a:r>
            <a:endParaRPr lang="en-US" altLang="ko-KR" dirty="0"/>
          </a:p>
          <a:p>
            <a:r>
              <a:rPr lang="ko-KR" altLang="en-US" dirty="0"/>
              <a:t>그에 관련된 데이터를 수집 및 전처리를 진행한 후에</a:t>
            </a:r>
            <a:endParaRPr lang="en-US" altLang="ko-KR" dirty="0"/>
          </a:p>
          <a:p>
            <a:r>
              <a:rPr lang="ko-KR" altLang="en-US" dirty="0"/>
              <a:t>데이터 분석을 통해 가설을 검증함</a:t>
            </a:r>
            <a:endParaRPr lang="en-US" altLang="ko-KR" dirty="0"/>
          </a:p>
          <a:p>
            <a:r>
              <a:rPr lang="ko-KR" altLang="en-US" dirty="0"/>
              <a:t>검증한 내용으로 결론을 도출하였고</a:t>
            </a:r>
            <a:r>
              <a:rPr lang="en-US" altLang="ko-KR" dirty="0"/>
              <a:t>, </a:t>
            </a:r>
            <a:r>
              <a:rPr lang="ko-KR" altLang="en-US" dirty="0"/>
              <a:t>자치구별로 범죄를 예방할 수 있는 방안을 제시함</a:t>
            </a:r>
            <a:endParaRPr lang="en-US" altLang="ko-KR" dirty="0"/>
          </a:p>
          <a:p>
            <a:r>
              <a:rPr lang="ko-KR" altLang="en-US" dirty="0"/>
              <a:t>마지막으로 회고와 </a:t>
            </a:r>
            <a:r>
              <a:rPr lang="ko-KR" altLang="en-US" dirty="0" err="1"/>
              <a:t>느낀점</a:t>
            </a:r>
            <a:r>
              <a:rPr lang="en-US" altLang="ko-KR" dirty="0"/>
              <a:t>, </a:t>
            </a:r>
            <a:r>
              <a:rPr lang="ko-KR" altLang="en-US" dirty="0"/>
              <a:t>출처</a:t>
            </a:r>
            <a:r>
              <a:rPr lang="en-US" altLang="ko-KR" dirty="0"/>
              <a:t> </a:t>
            </a:r>
            <a:r>
              <a:rPr lang="ko-KR" altLang="en-US" dirty="0"/>
              <a:t>그리고 코드 목록들을 기재함</a:t>
            </a:r>
            <a:endParaRPr lang="en-US" altLang="ko-KR" dirty="0"/>
          </a:p>
          <a:p>
            <a:r>
              <a:rPr lang="ko-KR" altLang="en-US" dirty="0"/>
              <a:t>프로젝트 발표 중간에 코드에 대해서는 언급을 많이 안 할 예정이므로</a:t>
            </a:r>
            <a:endParaRPr lang="en-US" altLang="ko-KR" dirty="0"/>
          </a:p>
          <a:p>
            <a:r>
              <a:rPr lang="ko-KR" altLang="en-US" dirty="0"/>
              <a:t>참고를 하시려면 마지막 코드 목록 자료를 </a:t>
            </a:r>
            <a:r>
              <a:rPr lang="ko-KR" altLang="en-US" dirty="0" err="1"/>
              <a:t>살펴봐주시길</a:t>
            </a:r>
            <a:r>
              <a:rPr lang="ko-KR" altLang="en-US" dirty="0"/>
              <a:t> 바람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328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전처리한 값들을 모아 통계를 내보니 위와 같은 값이 나옴</a:t>
            </a:r>
            <a:endParaRPr lang="en-US" altLang="ko-KR" dirty="0"/>
          </a:p>
          <a:p>
            <a:r>
              <a:rPr lang="ko-KR" altLang="en-US" dirty="0"/>
              <a:t>특정 자치구들은 </a:t>
            </a:r>
            <a:r>
              <a:rPr lang="en-US" altLang="ko-KR" dirty="0"/>
              <a:t>5</a:t>
            </a:r>
            <a:r>
              <a:rPr lang="ko-KR" altLang="en-US" dirty="0"/>
              <a:t>대 범죄형태 순위권에 전부 들어가는 모습이 보임</a:t>
            </a:r>
            <a:endParaRPr lang="en-US" altLang="ko-KR" dirty="0"/>
          </a:p>
          <a:p>
            <a:r>
              <a:rPr lang="ko-KR" altLang="en-US" dirty="0"/>
              <a:t>위 데이터를 참고하여 팀원간 회의를 통해 </a:t>
            </a:r>
            <a:r>
              <a:rPr lang="en-US" altLang="ko-KR" dirty="0"/>
              <a:t>5</a:t>
            </a:r>
            <a:r>
              <a:rPr lang="ko-KR" altLang="en-US" dirty="0"/>
              <a:t>가지의 가설을 설정함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595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전처리한 값들을 모아 통계를 내보니 위와 같은 값이 나옴</a:t>
            </a:r>
            <a:endParaRPr lang="en-US" altLang="ko-KR" dirty="0"/>
          </a:p>
          <a:p>
            <a:r>
              <a:rPr lang="ko-KR" altLang="en-US" dirty="0"/>
              <a:t>특정 자치구들은 </a:t>
            </a:r>
            <a:r>
              <a:rPr lang="en-US" altLang="ko-KR" dirty="0"/>
              <a:t>5</a:t>
            </a:r>
            <a:r>
              <a:rPr lang="ko-KR" altLang="en-US" dirty="0"/>
              <a:t>대 범죄형태 순위권에 전부 들어가는 모습이 보임</a:t>
            </a:r>
            <a:endParaRPr lang="en-US" altLang="ko-KR" dirty="0"/>
          </a:p>
          <a:p>
            <a:r>
              <a:rPr lang="ko-KR" altLang="en-US" dirty="0"/>
              <a:t>위 데이터를 참고하여 팀원간 회의를 통해 </a:t>
            </a:r>
            <a:r>
              <a:rPr lang="en-US" altLang="ko-KR" dirty="0"/>
              <a:t>5</a:t>
            </a:r>
            <a:r>
              <a:rPr lang="ko-KR" altLang="en-US" dirty="0"/>
              <a:t>가지의 가설을 설정함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07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전처리한 값들을 모아 통계를 내보니 위와 같은 값이 나옴</a:t>
            </a:r>
            <a:endParaRPr lang="en-US" altLang="ko-KR" dirty="0"/>
          </a:p>
          <a:p>
            <a:r>
              <a:rPr lang="ko-KR" altLang="en-US" dirty="0"/>
              <a:t>특정 자치구들은 </a:t>
            </a:r>
            <a:r>
              <a:rPr lang="en-US" altLang="ko-KR" dirty="0"/>
              <a:t>5</a:t>
            </a:r>
            <a:r>
              <a:rPr lang="ko-KR" altLang="en-US" dirty="0"/>
              <a:t>대 범죄형태 순위권에 전부 들어가는 모습이 보임</a:t>
            </a:r>
            <a:endParaRPr lang="en-US" altLang="ko-KR" dirty="0"/>
          </a:p>
          <a:p>
            <a:r>
              <a:rPr lang="ko-KR" altLang="en-US" dirty="0"/>
              <a:t>위 데이터를 참고하여 팀원간 회의를 통해 </a:t>
            </a:r>
            <a:r>
              <a:rPr lang="en-US" altLang="ko-KR" dirty="0"/>
              <a:t>5</a:t>
            </a:r>
            <a:r>
              <a:rPr lang="ko-KR" altLang="en-US" dirty="0"/>
              <a:t>가지의 가설을 설정함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39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생활 인구수가 많아서 범죄가 많이 발생한다는 안일한 생각과 </a:t>
            </a:r>
            <a:r>
              <a:rPr lang="en-US" altLang="ko-KR" dirty="0"/>
              <a:t>CCTV</a:t>
            </a:r>
            <a:r>
              <a:rPr lang="ko-KR" altLang="en-US" dirty="0"/>
              <a:t>가 많아서 안전할 것이라는 생각은 금물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가설을 통해 유흥주점의 개수가 범죄 발생율에 유의미한 값을 갖는다는 것을 알았으니 유흥주점을 이용하거나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근처를 지나가는 경우를 줄여야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639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데이터는 서울시 </a:t>
            </a:r>
            <a:r>
              <a:rPr lang="ko-KR" altLang="en-US" dirty="0" err="1"/>
              <a:t>장소별</a:t>
            </a:r>
            <a:r>
              <a:rPr lang="ko-KR" altLang="en-US" dirty="0"/>
              <a:t> 범죄 발생 건수 데이터를 시각화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노상이나 유흥접객업소</a:t>
            </a:r>
            <a:r>
              <a:rPr lang="en-US" altLang="ko-KR" dirty="0"/>
              <a:t>, </a:t>
            </a:r>
            <a:r>
              <a:rPr lang="ko-KR" altLang="en-US" dirty="0"/>
              <a:t>상점에서 범죄가 많은 수로 발생하는 모습을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920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842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경기도 부천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최초 시범 지역으로 우범지대 방범 </a:t>
            </a:r>
            <a:r>
              <a:rPr lang="en-US" altLang="ko-KR" dirty="0">
                <a:latin typeface="+mn-ea"/>
              </a:rPr>
              <a:t>CCTV </a:t>
            </a:r>
            <a:r>
              <a:rPr lang="ko-KR" altLang="en-US" dirty="0">
                <a:latin typeface="+mn-ea"/>
              </a:rPr>
              <a:t>설치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가로등 설치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보안등 위치 및 조도 조정</a:t>
            </a:r>
            <a:r>
              <a:rPr lang="en-US" altLang="ko-KR" dirty="0">
                <a:latin typeface="+mn-ea"/>
              </a:rPr>
              <a:t>,</a:t>
            </a:r>
          </a:p>
          <a:p>
            <a:r>
              <a:rPr lang="ko-KR" altLang="en-US" dirty="0">
                <a:latin typeface="+mn-ea"/>
              </a:rPr>
              <a:t>자율방범대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가스배관 </a:t>
            </a:r>
            <a:r>
              <a:rPr lang="ko-KR" altLang="en-US" dirty="0" err="1">
                <a:latin typeface="+mn-ea"/>
              </a:rPr>
              <a:t>철침판</a:t>
            </a:r>
            <a:r>
              <a:rPr lang="ko-KR" altLang="en-US" dirty="0">
                <a:latin typeface="+mn-ea"/>
              </a:rPr>
              <a:t> 설치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자동 조명장치 등을 적용하였음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서울시 마포구 </a:t>
            </a:r>
            <a:r>
              <a:rPr lang="ko-KR" altLang="en-US" dirty="0" err="1">
                <a:latin typeface="+mn-ea"/>
              </a:rPr>
              <a:t>염라동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어두운 </a:t>
            </a:r>
            <a:r>
              <a:rPr lang="en-US" altLang="ko-KR" dirty="0">
                <a:latin typeface="+mn-ea"/>
              </a:rPr>
              <a:t>1.7Km </a:t>
            </a:r>
            <a:r>
              <a:rPr lang="ko-KR" altLang="en-US" dirty="0">
                <a:latin typeface="+mn-ea"/>
              </a:rPr>
              <a:t>골목길을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 err="1">
                <a:latin typeface="+mn-ea"/>
              </a:rPr>
              <a:t>소금길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로 지정해 </a:t>
            </a:r>
            <a:r>
              <a:rPr lang="en-US" altLang="ko-KR" dirty="0">
                <a:latin typeface="+mn-ea"/>
              </a:rPr>
              <a:t>CCTV</a:t>
            </a:r>
            <a:r>
              <a:rPr lang="ko-KR" altLang="en-US" dirty="0">
                <a:latin typeface="+mn-ea"/>
              </a:rPr>
              <a:t>와 전신주 위치 번호판 부착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환경설계를 통한 범죄예방디자인을 적용함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서울시 도봉구 쌍문동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개방형 담장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벽화조성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계단정비 등을 통해 개인 등이 소유하고 관리하는 영역임을 보여주는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‘</a:t>
            </a:r>
            <a:r>
              <a:rPr lang="ko-KR" altLang="en-US" dirty="0" err="1">
                <a:latin typeface="+mn-ea"/>
              </a:rPr>
              <a:t>영역성</a:t>
            </a:r>
            <a:r>
              <a:rPr lang="ko-KR" altLang="en-US" dirty="0">
                <a:latin typeface="+mn-ea"/>
              </a:rPr>
              <a:t> 강화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에 의한 범죄예방을 적용하고 있음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이처럼 지자체에서 </a:t>
            </a:r>
            <a:r>
              <a:rPr lang="en-US" altLang="ko-KR" dirty="0">
                <a:latin typeface="+mn-ea"/>
              </a:rPr>
              <a:t>CPTED</a:t>
            </a:r>
            <a:r>
              <a:rPr lang="ko-KR" altLang="en-US" dirty="0">
                <a:latin typeface="+mn-ea"/>
              </a:rPr>
              <a:t>를 지속적으로 적용하는데 힘써야 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301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68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748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548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프로젝트를 진행했던 팀 구성원들과 역할은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54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449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988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대 범죄현황 통계 자료를 서울 </a:t>
            </a:r>
            <a:r>
              <a:rPr lang="ko-KR" altLang="en-US" dirty="0" err="1"/>
              <a:t>열린데이터</a:t>
            </a:r>
            <a:r>
              <a:rPr lang="ko-KR" altLang="en-US" dirty="0"/>
              <a:t> 광장에서 수집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846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데이터를 범죄 형태별로 구분해서 </a:t>
            </a:r>
            <a:r>
              <a:rPr lang="ko-KR" altLang="en-US" dirty="0" err="1"/>
              <a:t>전처리함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216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전처리한 값들을 모아 통계를 내보니 위와 같은 값이 나옴</a:t>
            </a:r>
            <a:endParaRPr lang="en-US" altLang="ko-KR" dirty="0"/>
          </a:p>
          <a:p>
            <a:r>
              <a:rPr lang="ko-KR" altLang="en-US" dirty="0"/>
              <a:t>특정 자치구들은 </a:t>
            </a:r>
            <a:r>
              <a:rPr lang="en-US" altLang="ko-KR" dirty="0"/>
              <a:t>5</a:t>
            </a:r>
            <a:r>
              <a:rPr lang="ko-KR" altLang="en-US" dirty="0"/>
              <a:t>대 범죄형태 순위권에 전부 들어가는 모습이 보임</a:t>
            </a:r>
            <a:endParaRPr lang="en-US" altLang="ko-KR" dirty="0"/>
          </a:p>
          <a:p>
            <a:r>
              <a:rPr lang="ko-KR" altLang="en-US" dirty="0"/>
              <a:t>위 데이터를 참고하여 팀원간 회의를 통해 </a:t>
            </a:r>
            <a:r>
              <a:rPr lang="en-US" altLang="ko-KR" dirty="0"/>
              <a:t>5</a:t>
            </a:r>
            <a:r>
              <a:rPr lang="ko-KR" altLang="en-US" dirty="0"/>
              <a:t>가지의 가설을 설정함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02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가설 </a:t>
            </a:r>
            <a:r>
              <a:rPr lang="ko-KR" altLang="en-US" dirty="0" err="1"/>
              <a:t>읽어주기</a:t>
            </a:r>
            <a:endParaRPr lang="en-US" altLang="ko-KR" dirty="0"/>
          </a:p>
          <a:p>
            <a:r>
              <a:rPr lang="ko-KR" altLang="en-US" dirty="0"/>
              <a:t>그래서 우린 이를 검증할 수 있는 데이터를 찾으려고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1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 </a:t>
            </a:r>
            <a:r>
              <a:rPr lang="ko-KR" altLang="en-US" dirty="0" err="1"/>
              <a:t>열린데이터</a:t>
            </a:r>
            <a:r>
              <a:rPr lang="ko-KR" altLang="en-US" dirty="0"/>
              <a:t> 광장과 </a:t>
            </a:r>
            <a:r>
              <a:rPr lang="en-US" altLang="ko-KR" dirty="0"/>
              <a:t>KOSIS </a:t>
            </a:r>
            <a:r>
              <a:rPr lang="ko-KR" altLang="en-US" dirty="0" err="1"/>
              <a:t>국가통계포털에서</a:t>
            </a:r>
            <a:r>
              <a:rPr lang="ko-KR" altLang="en-US" dirty="0"/>
              <a:t> 가설과 관련된 데이터를 수집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911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수집한 데이터도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CEC0-DD35-451A-B8F9-5FA6CEF62C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60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 Sunday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 Sunday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 Sunday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2022-10-23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2022-10-23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ahub.seoul.go.kr/archives/978996" TargetMode="External"/><Relationship Id="rId13" Type="http://schemas.openxmlformats.org/officeDocument/2006/relationships/hyperlink" Target="https://wikidocs.net/book/922" TargetMode="External"/><Relationship Id="rId3" Type="http://schemas.openxmlformats.org/officeDocument/2006/relationships/hyperlink" Target="https://papersearch.net/thesis/article.asp?key=3882499" TargetMode="External"/><Relationship Id="rId7" Type="http://schemas.openxmlformats.org/officeDocument/2006/relationships/hyperlink" Target="http://www.teaminterface.com/portfolio-item/saltway-2/" TargetMode="External"/><Relationship Id="rId12" Type="http://schemas.openxmlformats.org/officeDocument/2006/relationships/hyperlink" Target="https://velog.io/@hhhong/%EB%8D%B0%EC%9D%B4%ED%84%B0%EC%82%AC%EC%9D%B4%EC%96%B8%EC%8A%A4-04" TargetMode="External"/><Relationship Id="rId2" Type="http://schemas.openxmlformats.org/officeDocument/2006/relationships/hyperlink" Target="https://m.khan.co.kr/local/Seoul/article/202108250601001#c2b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sis.kr/index/index.do" TargetMode="External"/><Relationship Id="rId11" Type="http://schemas.openxmlformats.org/officeDocument/2006/relationships/hyperlink" Target="https://rk1993.tistory.com/entry/Python%EC%A7%80%EB%8F%84-%EB%8D%B0%EC%9D%B4%ED%84%B0-%EC%8B%9C%EA%B0%81%ED%99%94-Folium-%EA%B8%B0%EC%B4%88-%EC%8B%A4%EC%8A%B5%ED%95%98%EA%B8%B0" TargetMode="External"/><Relationship Id="rId5" Type="http://schemas.openxmlformats.org/officeDocument/2006/relationships/hyperlink" Target="https://data.seoul.go.kr/" TargetMode="External"/><Relationship Id="rId10" Type="http://schemas.openxmlformats.org/officeDocument/2006/relationships/hyperlink" Target="https://unsplash.com/s/photos/seoul" TargetMode="External"/><Relationship Id="rId4" Type="http://schemas.openxmlformats.org/officeDocument/2006/relationships/hyperlink" Target="https://yusaebyeol.blogspot.com/2020/01/free-powerpoint-template-download-ppt.html" TargetMode="External"/><Relationship Id="rId9" Type="http://schemas.openxmlformats.org/officeDocument/2006/relationships/hyperlink" Target="http://www.cpted.kr/?r=home&amp;c=02/0203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37ABEB-1DE6-4C9F-8A2A-E185FDEAC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6000"/>
                    </a14:imgEffect>
                    <a14:imgEffect>
                      <a14:brightnessContrast brigh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0"/>
            <a:ext cx="12612413" cy="6858000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176330" y="1385368"/>
            <a:ext cx="40094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C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314433" y="2951946"/>
            <a:ext cx="56669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</a:t>
            </a:r>
            <a:r>
              <a:rPr lang="en-US" altLang="ko-KR" sz="2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2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범죄현황</a:t>
            </a:r>
            <a:endParaRPr lang="en-US" altLang="ko-KR" sz="2800" b="1" spc="-3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자치구에 따른 관련요인 분석 프로젝트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10640998" y="6046891"/>
            <a:ext cx="13746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tx2">
                    <a:lumMod val="75000"/>
                  </a:schemeClr>
                </a:solidFill>
              </a:rPr>
              <a:t>11</a:t>
            </a:r>
            <a:r>
              <a:rPr lang="ko-KR" altLang="en-US" sz="2300" dirty="0" err="1">
                <a:solidFill>
                  <a:schemeClr val="tx2">
                    <a:lumMod val="75000"/>
                  </a:schemeClr>
                </a:solidFill>
              </a:rPr>
              <a:t>번가조</a:t>
            </a:r>
            <a:endParaRPr lang="ko-KR" altLang="en-US" sz="23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BAC666-0EE7-4EA1-AC21-23CF9360160F}"/>
              </a:ext>
            </a:extLst>
          </p:cNvPr>
          <p:cNvSpPr txBox="1"/>
          <p:nvPr/>
        </p:nvSpPr>
        <p:spPr>
          <a:xfrm>
            <a:off x="3601676" y="5839142"/>
            <a:ext cx="15392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rime</a:t>
            </a:r>
            <a:endParaRPr lang="ko-KR" altLang="en-US" sz="50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83310D-D657-41E3-9B19-A5DE5B101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19931"/>
              </p:ext>
            </p:extLst>
          </p:nvPr>
        </p:nvGraphicFramePr>
        <p:xfrm>
          <a:off x="1015999" y="1782421"/>
          <a:ext cx="10366378" cy="4174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798">
                  <a:extLst>
                    <a:ext uri="{9D8B030D-6E8A-4147-A177-3AD203B41FA5}">
                      <a16:colId xmlns:a16="http://schemas.microsoft.com/office/drawing/2014/main" val="3601632680"/>
                    </a:ext>
                  </a:extLst>
                </a:gridCol>
                <a:gridCol w="1812716">
                  <a:extLst>
                    <a:ext uri="{9D8B030D-6E8A-4147-A177-3AD203B41FA5}">
                      <a16:colId xmlns:a16="http://schemas.microsoft.com/office/drawing/2014/main" val="1572637812"/>
                    </a:ext>
                  </a:extLst>
                </a:gridCol>
                <a:gridCol w="1812716">
                  <a:extLst>
                    <a:ext uri="{9D8B030D-6E8A-4147-A177-3AD203B41FA5}">
                      <a16:colId xmlns:a16="http://schemas.microsoft.com/office/drawing/2014/main" val="3732690449"/>
                    </a:ext>
                  </a:extLst>
                </a:gridCol>
                <a:gridCol w="1812716">
                  <a:extLst>
                    <a:ext uri="{9D8B030D-6E8A-4147-A177-3AD203B41FA5}">
                      <a16:colId xmlns:a16="http://schemas.microsoft.com/office/drawing/2014/main" val="1703110524"/>
                    </a:ext>
                  </a:extLst>
                </a:gridCol>
                <a:gridCol w="1812716">
                  <a:extLst>
                    <a:ext uri="{9D8B030D-6E8A-4147-A177-3AD203B41FA5}">
                      <a16:colId xmlns:a16="http://schemas.microsoft.com/office/drawing/2014/main" val="1404557524"/>
                    </a:ext>
                  </a:extLst>
                </a:gridCol>
                <a:gridCol w="1812716">
                  <a:extLst>
                    <a:ext uri="{9D8B030D-6E8A-4147-A177-3AD203B41FA5}">
                      <a16:colId xmlns:a16="http://schemas.microsoft.com/office/drawing/2014/main" val="746380220"/>
                    </a:ext>
                  </a:extLst>
                </a:gridCol>
              </a:tblGrid>
              <a:tr h="803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범죄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258563"/>
                  </a:ext>
                </a:extLst>
              </a:tr>
              <a:tr h="674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살인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중랑구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107261"/>
                  </a:ext>
                </a:extLst>
              </a:tr>
              <a:tr h="674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강도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강동구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송파구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424934"/>
                  </a:ext>
                </a:extLst>
              </a:tr>
              <a:tr h="674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강간</a:t>
                      </a:r>
                      <a:r>
                        <a:rPr lang="en-US" altLang="ko-KR" sz="1800" dirty="0"/>
                        <a:t>,</a:t>
                      </a:r>
                      <a:br>
                        <a:rPr lang="en-US" altLang="ko-KR" sz="1800" dirty="0"/>
                      </a:br>
                      <a:r>
                        <a:rPr lang="ko-KR" altLang="en-US" sz="1800" dirty="0"/>
                        <a:t>강제추행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서초구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마포구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784042"/>
                  </a:ext>
                </a:extLst>
              </a:tr>
              <a:tr h="674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절도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송파구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광진구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539430"/>
                  </a:ext>
                </a:extLst>
              </a:tr>
              <a:tr h="674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폭력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송파구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5275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26720" y="84905"/>
            <a:ext cx="7244291" cy="1040914"/>
            <a:chOff x="426720" y="84905"/>
            <a:chExt cx="7244291" cy="10409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26720" y="84905"/>
              <a:ext cx="724429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서울시 자치구 별 </a:t>
              </a:r>
              <a:r>
                <a:rPr lang="en-US" altLang="ko-KR" sz="4400" spc="-300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대 범죄현황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11ACC6-6CB9-4E81-AE00-E2B0B3838642}"/>
              </a:ext>
            </a:extLst>
          </p:cNvPr>
          <p:cNvSpPr txBox="1"/>
          <p:nvPr/>
        </p:nvSpPr>
        <p:spPr>
          <a:xfrm>
            <a:off x="8543924" y="1400108"/>
            <a:ext cx="30765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* </a:t>
            </a:r>
            <a:r>
              <a:rPr lang="ko-KR" altLang="en-US" sz="1500" dirty="0">
                <a:latin typeface="+mn-ea"/>
              </a:rPr>
              <a:t>데이터 범위는 </a:t>
            </a:r>
            <a:r>
              <a:rPr lang="en-US" altLang="ko-KR" sz="1500" dirty="0">
                <a:latin typeface="+mn-ea"/>
              </a:rPr>
              <a:t>2014~2020</a:t>
            </a:r>
            <a:r>
              <a:rPr lang="ko-KR" altLang="en-US" sz="1500" dirty="0">
                <a:latin typeface="+mn-ea"/>
              </a:rPr>
              <a:t>년도</a:t>
            </a:r>
          </a:p>
        </p:txBody>
      </p:sp>
    </p:spTree>
    <p:extLst>
      <p:ext uri="{BB962C8B-B14F-4D97-AF65-F5344CB8AC3E}">
        <p14:creationId xmlns:p14="http://schemas.microsoft.com/office/powerpoint/2010/main" val="35510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625520" cy="1040914"/>
            <a:chOff x="426720" y="84905"/>
            <a:chExt cx="2625520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가설 설정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8BC94B-4293-4114-898F-538A051E6C34}"/>
              </a:ext>
            </a:extLst>
          </p:cNvPr>
          <p:cNvGrpSpPr/>
          <p:nvPr/>
        </p:nvGrpSpPr>
        <p:grpSpPr>
          <a:xfrm>
            <a:off x="698090" y="1868334"/>
            <a:ext cx="10795819" cy="488968"/>
            <a:chOff x="2760345" y="411136"/>
            <a:chExt cx="2658110" cy="96803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FC62308-FB6A-40A7-8A85-B130221816D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:a16="http://schemas.microsoft.com/office/drawing/2014/main" id="{0DEC3210-6326-4D9E-ABAF-BBA53320D982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+mn-ea"/>
                </a:rPr>
                <a:t>CCTV</a:t>
              </a:r>
              <a:r>
                <a:rPr lang="ko-KR" altLang="en-US" sz="2000" dirty="0">
                  <a:latin typeface="+mn-ea"/>
                </a:rPr>
                <a:t>가 많을수록 범죄 발생율이 낮은 현황을 보일 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C78B3AA-EC70-422B-B742-C6E3AAAF5A13}"/>
              </a:ext>
            </a:extLst>
          </p:cNvPr>
          <p:cNvGrpSpPr/>
          <p:nvPr/>
        </p:nvGrpSpPr>
        <p:grpSpPr>
          <a:xfrm>
            <a:off x="698089" y="2742839"/>
            <a:ext cx="10795819" cy="488968"/>
            <a:chOff x="2760345" y="411136"/>
            <a:chExt cx="2658110" cy="96803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8A4CD08-6E9C-4D26-81AD-8C507568B8B1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사각형: 둥근 모서리 4">
              <a:extLst>
                <a:ext uri="{FF2B5EF4-FFF2-40B4-BE49-F238E27FC236}">
                  <a16:creationId xmlns:a16="http://schemas.microsoft.com/office/drawing/2014/main" id="{921E93CF-FDBA-4A63-BDC0-7D5A17ED9F3E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유흥주점이 많을수록 범죄 발생율이 높은 현황을 보일 </a:t>
              </a:r>
              <a:r>
                <a:rPr lang="ko-KR" altLang="en-US" sz="2000" dirty="0">
                  <a:latin typeface="+mn-ea"/>
                </a:rPr>
                <a:t>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4FAA54C-0B3B-47D3-ACF9-C52913C0ECAE}"/>
              </a:ext>
            </a:extLst>
          </p:cNvPr>
          <p:cNvGrpSpPr/>
          <p:nvPr/>
        </p:nvGrpSpPr>
        <p:grpSpPr>
          <a:xfrm>
            <a:off x="698090" y="3623091"/>
            <a:ext cx="10795819" cy="488968"/>
            <a:chOff x="2760345" y="411136"/>
            <a:chExt cx="2658110" cy="96803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338AC44-7430-4F90-AA12-19CAD5E2D5E8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사각형: 둥근 모서리 4">
              <a:extLst>
                <a:ext uri="{FF2B5EF4-FFF2-40B4-BE49-F238E27FC236}">
                  <a16:creationId xmlns:a16="http://schemas.microsoft.com/office/drawing/2014/main" id="{728B22E2-E43A-4453-A7E9-34A44F6D501E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음주율이 높을수록 범죄 발생율이 높은 현황을 보일 것이다</a:t>
              </a:r>
              <a:r>
                <a:rPr lang="en-US" altLang="ko-KR" sz="2000" kern="12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81FD38-ED1B-41C3-92AC-E846FE52B2B8}"/>
              </a:ext>
            </a:extLst>
          </p:cNvPr>
          <p:cNvGrpSpPr/>
          <p:nvPr/>
        </p:nvGrpSpPr>
        <p:grpSpPr>
          <a:xfrm>
            <a:off x="698089" y="4503343"/>
            <a:ext cx="10795819" cy="488968"/>
            <a:chOff x="2760345" y="411136"/>
            <a:chExt cx="2658110" cy="96803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013D416-AA50-4061-84C0-334F275F920D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사각형: 둥근 모서리 4">
              <a:extLst>
                <a:ext uri="{FF2B5EF4-FFF2-40B4-BE49-F238E27FC236}">
                  <a16:creationId xmlns:a16="http://schemas.microsoft.com/office/drawing/2014/main" id="{CDCB257F-D41E-4D2C-884D-0F85BD1BA407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dirty="0">
                  <a:latin typeface="+mn-ea"/>
                </a:rPr>
                <a:t>늦은 시간대에서 범죄 발생율이 높은 현황을 보일 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5AFF19E-3C55-4A6F-9668-0D7F9A279A95}"/>
              </a:ext>
            </a:extLst>
          </p:cNvPr>
          <p:cNvGrpSpPr/>
          <p:nvPr/>
        </p:nvGrpSpPr>
        <p:grpSpPr>
          <a:xfrm>
            <a:off x="698089" y="5372102"/>
            <a:ext cx="10795819" cy="488968"/>
            <a:chOff x="2760345" y="411136"/>
            <a:chExt cx="2658110" cy="968037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DECDE5EA-30DB-4F8B-ADCB-64339862F1FC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사각형: 둥근 모서리 4">
              <a:extLst>
                <a:ext uri="{FF2B5EF4-FFF2-40B4-BE49-F238E27FC236}">
                  <a16:creationId xmlns:a16="http://schemas.microsoft.com/office/drawing/2014/main" id="{E51B563E-65B0-4E40-88DE-EF721153B9FF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가로등이 많은 구역일수록 범죄 발생율이 낮은 현황을 보일 것이다</a:t>
              </a:r>
              <a:r>
                <a:rPr lang="en-US" altLang="ko-KR" sz="2000" kern="12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1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932213" cy="1040914"/>
            <a:chOff x="426720" y="84905"/>
            <a:chExt cx="2932213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9322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데이터 수집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4F1B301-6834-43DA-B95C-20CED096F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618" y="1427711"/>
            <a:ext cx="2753153" cy="1800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C05E92B-3998-47E0-A641-80BD40BF0725}"/>
              </a:ext>
            </a:extLst>
          </p:cNvPr>
          <p:cNvGrpSpPr/>
          <p:nvPr/>
        </p:nvGrpSpPr>
        <p:grpSpPr>
          <a:xfrm>
            <a:off x="1445135" y="3368815"/>
            <a:ext cx="3218117" cy="302924"/>
            <a:chOff x="2760345" y="411136"/>
            <a:chExt cx="2658110" cy="96803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44BCD94-38A1-4EE3-990D-745BFBC3BE7C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4">
              <a:extLst>
                <a:ext uri="{FF2B5EF4-FFF2-40B4-BE49-F238E27FC236}">
                  <a16:creationId xmlns:a16="http://schemas.microsoft.com/office/drawing/2014/main" id="{D647656D-3D17-45C6-80E7-DB7C459A9CA4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나눔스퀘어 (본문)"/>
                  <a:ea typeface="+mj-ea"/>
                </a:rPr>
                <a:t>서울 </a:t>
              </a:r>
              <a:r>
                <a:rPr lang="ko-KR" altLang="en-US" sz="2000" kern="1200" dirty="0" err="1">
                  <a:latin typeface="나눔스퀘어 (본문)"/>
                  <a:ea typeface="+mj-ea"/>
                </a:rPr>
                <a:t>열린데이터</a:t>
              </a:r>
              <a:r>
                <a:rPr lang="ko-KR" altLang="en-US" sz="2000" kern="1200" dirty="0">
                  <a:latin typeface="나눔스퀘어 (본문)"/>
                  <a:ea typeface="+mj-ea"/>
                </a:rPr>
                <a:t> 광장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FC59488-B84B-426B-9341-A5A37B87F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135" y="3871769"/>
            <a:ext cx="3218117" cy="1800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40A95F-8E15-4A73-9EA4-8C18EB7525FE}"/>
              </a:ext>
            </a:extLst>
          </p:cNvPr>
          <p:cNvGrpSpPr/>
          <p:nvPr/>
        </p:nvGrpSpPr>
        <p:grpSpPr>
          <a:xfrm>
            <a:off x="1445135" y="5807968"/>
            <a:ext cx="3218117" cy="302924"/>
            <a:chOff x="2760345" y="411136"/>
            <a:chExt cx="2658110" cy="96803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1371936-EDEC-4A27-963B-8775968FEC54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D74ACA3E-BF12-457E-8E45-56CB00A7DC27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나눔스퀘어 (본문)"/>
                  <a:ea typeface="+mj-ea"/>
                </a:rPr>
                <a:t>KOSIS </a:t>
              </a:r>
              <a:r>
                <a:rPr lang="ko-KR" altLang="en-US" sz="2000" kern="1200" dirty="0" err="1">
                  <a:latin typeface="나눔스퀘어 (본문)"/>
                  <a:ea typeface="+mj-ea"/>
                </a:rPr>
                <a:t>국가통계포털</a:t>
              </a:r>
              <a:endParaRPr lang="ko-KR" altLang="en-US" sz="2000" kern="1200" dirty="0">
                <a:latin typeface="나눔스퀘어 (본문)"/>
                <a:ea typeface="+mj-ea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F9DD69-E5CB-4DCD-A923-8A708BBF2FAD}"/>
              </a:ext>
            </a:extLst>
          </p:cNvPr>
          <p:cNvCxnSpPr/>
          <p:nvPr/>
        </p:nvCxnSpPr>
        <p:spPr>
          <a:xfrm>
            <a:off x="6096000" y="1504950"/>
            <a:ext cx="0" cy="4605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90564031-7B60-49C7-91B4-6EC671806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769" y="1578313"/>
            <a:ext cx="1782602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3D8FF2-1DEE-4ABC-B6B3-77BE9289A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2151" y="1578313"/>
            <a:ext cx="2304462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E3A1AB5-37E5-4406-A15A-FDAF31E0A9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2769" y="3149635"/>
            <a:ext cx="2296592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4F723A-D6B9-4218-9BF7-358A9E39CD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1408" y="3161090"/>
            <a:ext cx="2282308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6D2F240-A7CE-4375-B195-595076A8BC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1539" y="4288005"/>
            <a:ext cx="3218114" cy="174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7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3457998" cy="1040914"/>
            <a:chOff x="426720" y="84905"/>
            <a:chExt cx="3457998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345799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데이터 </a:t>
              </a:r>
              <a:r>
                <a:rPr lang="ko-KR" altLang="en-US" sz="4400" spc="-300" dirty="0" err="1">
                  <a:solidFill>
                    <a:schemeClr val="accent1">
                      <a:lumMod val="50000"/>
                    </a:schemeClr>
                  </a:solidFill>
                </a:rPr>
                <a:t>전처리</a:t>
              </a:r>
              <a:endParaRPr lang="ko-KR" altLang="en-US" sz="44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026984A-02C2-4C8E-AF94-E46A06C372FD}"/>
              </a:ext>
            </a:extLst>
          </p:cNvPr>
          <p:cNvSpPr/>
          <p:nvPr/>
        </p:nvSpPr>
        <p:spPr>
          <a:xfrm>
            <a:off x="5776664" y="3663190"/>
            <a:ext cx="638672" cy="41289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C93AFBA-6792-465F-87E8-1258195E5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192" y="2960842"/>
            <a:ext cx="4680000" cy="14046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F8A0B2-928D-41F8-A135-C6C0D51B4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08" y="5507155"/>
            <a:ext cx="4680000" cy="4409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FE00BF-DED3-4CE1-96D7-533419656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08" y="4281764"/>
            <a:ext cx="4680000" cy="10545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41F23D-96FE-4EC4-8357-376DC9C5B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08" y="1476032"/>
            <a:ext cx="4680000" cy="26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4EBA51-61D4-4319-9A33-40AC285421FF}"/>
              </a:ext>
            </a:extLst>
          </p:cNvPr>
          <p:cNvGrpSpPr/>
          <p:nvPr/>
        </p:nvGrpSpPr>
        <p:grpSpPr>
          <a:xfrm>
            <a:off x="426720" y="84905"/>
            <a:ext cx="2932213" cy="1040914"/>
            <a:chOff x="426720" y="84905"/>
            <a:chExt cx="2932213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AC1445-3D8B-4B6D-B748-7586AFFB9CD3}"/>
                </a:ext>
              </a:extLst>
            </p:cNvPr>
            <p:cNvSpPr txBox="1"/>
            <p:nvPr/>
          </p:nvSpPr>
          <p:spPr>
            <a:xfrm>
              <a:off x="426720" y="84905"/>
              <a:ext cx="29322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데이터 분석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90B85D-A781-4590-8641-8D02C82BBD5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738F80C-BFE1-4AC9-A37D-175510F54960}"/>
              </a:ext>
            </a:extLst>
          </p:cNvPr>
          <p:cNvGrpSpPr/>
          <p:nvPr/>
        </p:nvGrpSpPr>
        <p:grpSpPr>
          <a:xfrm>
            <a:off x="447040" y="1790965"/>
            <a:ext cx="5191760" cy="4125403"/>
            <a:chOff x="6504940" y="1714500"/>
            <a:chExt cx="5191760" cy="412540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F1E4C5-C752-480E-B821-676CE7E23BC8}"/>
                </a:ext>
              </a:extLst>
            </p:cNvPr>
            <p:cNvSpPr txBox="1"/>
            <p:nvPr/>
          </p:nvSpPr>
          <p:spPr>
            <a:xfrm>
              <a:off x="6504940" y="3208413"/>
              <a:ext cx="5191760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분석 기준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(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상관 계수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=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r)</a:t>
              </a:r>
            </a:p>
            <a:p>
              <a:pPr algn="just"/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    r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이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-1.0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과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-0.7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사이이면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강한 </a:t>
              </a:r>
              <a:r>
                <a:rPr lang="ko-KR" altLang="en-US" sz="1500" dirty="0" err="1">
                  <a:solidFill>
                    <a:schemeClr val="tx2">
                      <a:lumMod val="75000"/>
                    </a:schemeClr>
                  </a:solidFill>
                </a:rPr>
                <a:t>음적관계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    r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이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-0.7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과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-0.3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사이이면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뚜렷한 </a:t>
              </a:r>
              <a:r>
                <a:rPr lang="ko-KR" altLang="en-US" sz="1500" dirty="0" err="1">
                  <a:solidFill>
                    <a:schemeClr val="tx2">
                      <a:lumMod val="75000"/>
                    </a:schemeClr>
                  </a:solidFill>
                </a:rPr>
                <a:t>음적관계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    r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이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-3.0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과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-0.1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사이이면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약한 </a:t>
              </a:r>
              <a:r>
                <a:rPr lang="ko-KR" altLang="en-US" sz="1500" dirty="0" err="1">
                  <a:solidFill>
                    <a:schemeClr val="tx2">
                      <a:lumMod val="75000"/>
                    </a:schemeClr>
                  </a:solidFill>
                </a:rPr>
                <a:t>음적관계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    r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이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-0.1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과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0.1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사이이면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관계가 없는 수준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    r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이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0.1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과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0.3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사이이면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약한 양적관계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    r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이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0.3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과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0.7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사이이면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뚜렷한 양적관계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    r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이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0.7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과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1.0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사이이면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강한 양적관계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해당 프로젝트에선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r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의 절대값이 </a:t>
              </a:r>
              <a:r>
                <a:rPr lang="en-US" altLang="ko-KR" sz="1500" dirty="0">
                  <a:solidFill>
                    <a:schemeClr val="tx2">
                      <a:lumMod val="75000"/>
                    </a:schemeClr>
                  </a:solidFill>
                </a:rPr>
                <a:t>0.3 </a:t>
              </a:r>
              <a:r>
                <a:rPr lang="ko-KR" altLang="en-US" sz="1500" dirty="0">
                  <a:solidFill>
                    <a:schemeClr val="tx2">
                      <a:lumMod val="75000"/>
                    </a:schemeClr>
                  </a:solidFill>
                </a:rPr>
                <a:t>보다 큰 값들로 가설을 평가</a:t>
              </a:r>
              <a:endParaRPr lang="en-US" altLang="ko-KR" sz="15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84F12E1-E2D7-4C2B-805B-4DCD6514E6E3}"/>
                </a:ext>
              </a:extLst>
            </p:cNvPr>
            <p:cNvSpPr/>
            <p:nvPr/>
          </p:nvSpPr>
          <p:spPr>
            <a:xfrm>
              <a:off x="6515102" y="1714500"/>
              <a:ext cx="5181598" cy="10921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92A378-9FEE-45EB-8A81-24D6CA275CAD}"/>
                </a:ext>
              </a:extLst>
            </p:cNvPr>
            <p:cNvSpPr txBox="1"/>
            <p:nvPr/>
          </p:nvSpPr>
          <p:spPr>
            <a:xfrm>
              <a:off x="7559374" y="1937429"/>
              <a:ext cx="3082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상관계수 분석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4352658-C78E-4075-87C3-D8778EEBCB24}"/>
              </a:ext>
            </a:extLst>
          </p:cNvPr>
          <p:cNvCxnSpPr/>
          <p:nvPr/>
        </p:nvCxnSpPr>
        <p:spPr>
          <a:xfrm>
            <a:off x="6096000" y="1504950"/>
            <a:ext cx="0" cy="4605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8D29126-C39F-4319-9F06-2686901F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1" y="2883155"/>
            <a:ext cx="5112277" cy="271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9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625520" cy="1040914"/>
            <a:chOff x="426720" y="84905"/>
            <a:chExt cx="2625520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가설 검증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8BC94B-4293-4114-898F-538A051E6C34}"/>
              </a:ext>
            </a:extLst>
          </p:cNvPr>
          <p:cNvGrpSpPr/>
          <p:nvPr/>
        </p:nvGrpSpPr>
        <p:grpSpPr>
          <a:xfrm>
            <a:off x="698090" y="1868334"/>
            <a:ext cx="10795819" cy="488968"/>
            <a:chOff x="2760345" y="411136"/>
            <a:chExt cx="2658110" cy="96803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FC62308-FB6A-40A7-8A85-B130221816D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:a16="http://schemas.microsoft.com/office/drawing/2014/main" id="{0DEC3210-6326-4D9E-ABAF-BBA53320D982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+mn-ea"/>
                </a:rPr>
                <a:t>CCTV</a:t>
              </a:r>
              <a:r>
                <a:rPr lang="ko-KR" altLang="en-US" sz="2000" dirty="0">
                  <a:latin typeface="+mn-ea"/>
                </a:rPr>
                <a:t>가 많을수록 범죄 발생율이 낮은 현황을 보일 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6D8977-E5B8-4348-9C51-6797C6DA9A7C}"/>
              </a:ext>
            </a:extLst>
          </p:cNvPr>
          <p:cNvSpPr txBox="1"/>
          <p:nvPr/>
        </p:nvSpPr>
        <p:spPr>
          <a:xfrm>
            <a:off x="5721124" y="3226038"/>
            <a:ext cx="57727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모든 범죄 형태의 상관계수가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0.45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이상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양적 관계 의미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설정한 가설은 기각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도출한 결론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범죄 건수가 많기 때문에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CCTV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개수가 증가함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F42306-43D5-464F-8AD8-D624EB87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512" y="3317647"/>
            <a:ext cx="3772426" cy="18481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B2957D-A0AC-46D1-8182-A7F5B661E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90" y="3401532"/>
            <a:ext cx="876422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5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625520" cy="1040914"/>
            <a:chOff x="426720" y="84905"/>
            <a:chExt cx="2625520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가설 검증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8BC94B-4293-4114-898F-538A051E6C34}"/>
              </a:ext>
            </a:extLst>
          </p:cNvPr>
          <p:cNvGrpSpPr/>
          <p:nvPr/>
        </p:nvGrpSpPr>
        <p:grpSpPr>
          <a:xfrm>
            <a:off x="698090" y="1868334"/>
            <a:ext cx="10795819" cy="488968"/>
            <a:chOff x="2760345" y="411136"/>
            <a:chExt cx="2658110" cy="96803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FC62308-FB6A-40A7-8A85-B130221816D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:a16="http://schemas.microsoft.com/office/drawing/2014/main" id="{0DEC3210-6326-4D9E-ABAF-BBA53320D982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kern="1200" dirty="0">
                  <a:latin typeface="+mn-ea"/>
                </a:rPr>
                <a:t>유흥주점이 많을수록 범죄 발생율이 높은 현황을 보일 </a:t>
              </a:r>
              <a:r>
                <a:rPr lang="ko-KR" altLang="en-US" sz="2000" dirty="0">
                  <a:latin typeface="+mn-ea"/>
                </a:rPr>
                <a:t>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3C17911-C056-4BCC-BF7D-868990DA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512" y="3317647"/>
            <a:ext cx="3772426" cy="18481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793407-12BB-46FB-8207-3D685F6B2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512" y="3317647"/>
            <a:ext cx="3753374" cy="36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511436-EA1A-4DE7-95F6-909DB8BEA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" y="3379568"/>
            <a:ext cx="1047896" cy="2381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6CA16A-DD3E-4837-AEAA-69EC3752914A}"/>
              </a:ext>
            </a:extLst>
          </p:cNvPr>
          <p:cNvSpPr txBox="1"/>
          <p:nvPr/>
        </p:nvSpPr>
        <p:spPr>
          <a:xfrm>
            <a:off x="5721123" y="3641536"/>
            <a:ext cx="5772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모든 범죄 형태의 상관계수가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0.36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이상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양적 관계 의미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설정한 가설은 기각하지 않음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811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625520" cy="1040914"/>
            <a:chOff x="426720" y="84905"/>
            <a:chExt cx="2625520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가설 검증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8BC94B-4293-4114-898F-538A051E6C34}"/>
              </a:ext>
            </a:extLst>
          </p:cNvPr>
          <p:cNvGrpSpPr/>
          <p:nvPr/>
        </p:nvGrpSpPr>
        <p:grpSpPr>
          <a:xfrm>
            <a:off x="698090" y="1868334"/>
            <a:ext cx="10795819" cy="488968"/>
            <a:chOff x="2760345" y="411136"/>
            <a:chExt cx="2658110" cy="96803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FC62308-FB6A-40A7-8A85-B130221816D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:a16="http://schemas.microsoft.com/office/drawing/2014/main" id="{0DEC3210-6326-4D9E-ABAF-BBA53320D982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kern="1200" dirty="0">
                  <a:latin typeface="+mn-ea"/>
                </a:rPr>
                <a:t>음주율이 높을수록 범죄 발생율이 높은 현황을 보일 것이다</a:t>
              </a:r>
              <a:r>
                <a:rPr lang="en-US" altLang="ko-KR" sz="2000" kern="12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947DF01-EE6F-47FE-8180-BDD2ECA65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512" y="3317647"/>
            <a:ext cx="3772426" cy="1848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A68D56-28B6-49F5-B6CF-4D704C47F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512" y="3303610"/>
            <a:ext cx="3772426" cy="383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BB14F3-0996-48EA-BC7B-07E362C1E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51" y="3357220"/>
            <a:ext cx="619211" cy="2762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429377-0FC6-4455-8B9E-5FE3B9684FDB}"/>
              </a:ext>
            </a:extLst>
          </p:cNvPr>
          <p:cNvSpPr txBox="1"/>
          <p:nvPr/>
        </p:nvSpPr>
        <p:spPr>
          <a:xfrm>
            <a:off x="5898104" y="3043715"/>
            <a:ext cx="57727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가지의 범죄 형태의 상관계수가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-0.37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이하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</a:rPr>
              <a:t>음적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관계 의미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살인 범죄는 관계가 없는 수준을 의미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설정한 가설은 기각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도출할 결론이 없음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음주율의 기준과 데이터 부족으로 인하여 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056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625520" cy="1040914"/>
            <a:chOff x="426720" y="84905"/>
            <a:chExt cx="2625520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가설 검증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8BC94B-4293-4114-898F-538A051E6C34}"/>
              </a:ext>
            </a:extLst>
          </p:cNvPr>
          <p:cNvGrpSpPr/>
          <p:nvPr/>
        </p:nvGrpSpPr>
        <p:grpSpPr>
          <a:xfrm>
            <a:off x="698090" y="1868334"/>
            <a:ext cx="10795819" cy="488968"/>
            <a:chOff x="2760345" y="411136"/>
            <a:chExt cx="2658110" cy="96803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FC62308-FB6A-40A7-8A85-B130221816D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:a16="http://schemas.microsoft.com/office/drawing/2014/main" id="{0DEC3210-6326-4D9E-ABAF-BBA53320D982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>
                  <a:latin typeface="+mn-ea"/>
                </a:rPr>
                <a:t>늦은 시간대에서 범죄 발생율이 높은 현황을 보일 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6D8977-E5B8-4348-9C51-6797C6DA9A7C}"/>
              </a:ext>
            </a:extLst>
          </p:cNvPr>
          <p:cNvSpPr txBox="1"/>
          <p:nvPr/>
        </p:nvSpPr>
        <p:spPr>
          <a:xfrm>
            <a:off x="6268277" y="2723397"/>
            <a:ext cx="5772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해당 데이터는 상관계수 분석을 사용하지 않음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시각화 데이터로 가설 검증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설정한 가설은 기각하지 않음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25CCE3-0A5A-4038-8790-CD80F41AB017}"/>
              </a:ext>
            </a:extLst>
          </p:cNvPr>
          <p:cNvGrpSpPr/>
          <p:nvPr/>
        </p:nvGrpSpPr>
        <p:grpSpPr>
          <a:xfrm>
            <a:off x="698090" y="2454019"/>
            <a:ext cx="2520000" cy="1800000"/>
            <a:chOff x="3992101" y="4564866"/>
            <a:chExt cx="3240000" cy="200913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B1B0552-BCC2-442A-BE0C-893012401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76"/>
            <a:stretch/>
          </p:blipFill>
          <p:spPr bwMode="auto">
            <a:xfrm>
              <a:off x="3992101" y="4794940"/>
              <a:ext cx="3240000" cy="1779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A6150-D8F2-45A3-A716-A6F2B783BDFF}"/>
                </a:ext>
              </a:extLst>
            </p:cNvPr>
            <p:cNvSpPr txBox="1"/>
            <p:nvPr/>
          </p:nvSpPr>
          <p:spPr>
            <a:xfrm>
              <a:off x="4035842" y="4564866"/>
              <a:ext cx="806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강도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27988E-1AC6-4C45-BE88-954B46125B3D}"/>
              </a:ext>
            </a:extLst>
          </p:cNvPr>
          <p:cNvGrpSpPr/>
          <p:nvPr/>
        </p:nvGrpSpPr>
        <p:grpSpPr>
          <a:xfrm>
            <a:off x="719879" y="4462295"/>
            <a:ext cx="2520000" cy="1800000"/>
            <a:chOff x="2353137" y="3783115"/>
            <a:chExt cx="3240000" cy="189836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3A17127-7CFE-4F8C-A278-3586A81311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306"/>
            <a:stretch/>
          </p:blipFill>
          <p:spPr bwMode="auto">
            <a:xfrm>
              <a:off x="2353137" y="4008653"/>
              <a:ext cx="3240000" cy="1672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A6CD9B-1907-4664-83DB-2AD52AC2F7B9}"/>
                </a:ext>
              </a:extLst>
            </p:cNvPr>
            <p:cNvSpPr txBox="1"/>
            <p:nvPr/>
          </p:nvSpPr>
          <p:spPr>
            <a:xfrm>
              <a:off x="2430025" y="3783115"/>
              <a:ext cx="806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폭행</a:t>
              </a:r>
              <a:endParaRPr lang="en-US" altLang="ko-KR" sz="1200" b="1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7DEAC1-A3DE-4412-9B41-0CF231406065}"/>
              </a:ext>
            </a:extLst>
          </p:cNvPr>
          <p:cNvGrpSpPr/>
          <p:nvPr/>
        </p:nvGrpSpPr>
        <p:grpSpPr>
          <a:xfrm>
            <a:off x="5871865" y="4413106"/>
            <a:ext cx="2520000" cy="1800000"/>
            <a:chOff x="6384526" y="5156409"/>
            <a:chExt cx="3240000" cy="200031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E959222-22A3-492C-BC3D-DDB45E9CC7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50"/>
            <a:stretch/>
          </p:blipFill>
          <p:spPr bwMode="auto">
            <a:xfrm>
              <a:off x="6384526" y="5380731"/>
              <a:ext cx="3240000" cy="1775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665F26-3548-45BE-8A96-B00CC25E513F}"/>
                </a:ext>
              </a:extLst>
            </p:cNvPr>
            <p:cNvSpPr txBox="1"/>
            <p:nvPr/>
          </p:nvSpPr>
          <p:spPr>
            <a:xfrm>
              <a:off x="6386056" y="5156409"/>
              <a:ext cx="806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살인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CB9D82-D882-4AD2-B975-275C0B44E6CE}"/>
              </a:ext>
            </a:extLst>
          </p:cNvPr>
          <p:cNvGrpSpPr/>
          <p:nvPr/>
        </p:nvGrpSpPr>
        <p:grpSpPr>
          <a:xfrm>
            <a:off x="3281242" y="4462295"/>
            <a:ext cx="2520000" cy="1800000"/>
            <a:chOff x="11356058" y="5232886"/>
            <a:chExt cx="3240000" cy="203264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A21E8B7-1D1F-47DA-85F9-2BBCA396D6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268"/>
            <a:stretch/>
          </p:blipFill>
          <p:spPr bwMode="auto">
            <a:xfrm>
              <a:off x="11356058" y="5491169"/>
              <a:ext cx="3240000" cy="1774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FA7116-6892-46C4-8876-CE25F2622EC8}"/>
                </a:ext>
              </a:extLst>
            </p:cNvPr>
            <p:cNvSpPr txBox="1"/>
            <p:nvPr/>
          </p:nvSpPr>
          <p:spPr>
            <a:xfrm>
              <a:off x="11358957" y="5232886"/>
              <a:ext cx="914955" cy="312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성폭력</a:t>
              </a:r>
              <a:endParaRPr lang="en-US" altLang="ko-KR" sz="1200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2967D31-98FD-4C40-BF71-6BEC7781F1F8}"/>
              </a:ext>
            </a:extLst>
          </p:cNvPr>
          <p:cNvGrpSpPr/>
          <p:nvPr/>
        </p:nvGrpSpPr>
        <p:grpSpPr>
          <a:xfrm>
            <a:off x="3218090" y="2438630"/>
            <a:ext cx="2520000" cy="1800000"/>
            <a:chOff x="7516290" y="5025524"/>
            <a:chExt cx="3240000" cy="204188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24CF81D-37CA-4C70-8343-7B1E5E6BFF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69" r="1854"/>
            <a:stretch/>
          </p:blipFill>
          <p:spPr bwMode="auto">
            <a:xfrm>
              <a:off x="7516290" y="5302523"/>
              <a:ext cx="3240000" cy="1764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D8EAFD-30F4-462A-91DB-E6F33BDBEEDC}"/>
                </a:ext>
              </a:extLst>
            </p:cNvPr>
            <p:cNvSpPr txBox="1"/>
            <p:nvPr/>
          </p:nvSpPr>
          <p:spPr>
            <a:xfrm>
              <a:off x="7516290" y="5025524"/>
              <a:ext cx="806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절도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38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625520" cy="1040914"/>
            <a:chOff x="426720" y="84905"/>
            <a:chExt cx="2625520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가설 검증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8BC94B-4293-4114-898F-538A051E6C34}"/>
              </a:ext>
            </a:extLst>
          </p:cNvPr>
          <p:cNvGrpSpPr/>
          <p:nvPr/>
        </p:nvGrpSpPr>
        <p:grpSpPr>
          <a:xfrm>
            <a:off x="698090" y="1868334"/>
            <a:ext cx="10795819" cy="488968"/>
            <a:chOff x="2760345" y="411136"/>
            <a:chExt cx="2658110" cy="96803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FC62308-FB6A-40A7-8A85-B130221816D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:a16="http://schemas.microsoft.com/office/drawing/2014/main" id="{0DEC3210-6326-4D9E-ABAF-BBA53320D982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kern="1200" dirty="0">
                  <a:latin typeface="+mn-ea"/>
                </a:rPr>
                <a:t>가로등이 많은 구역일수록 범죄 발생율이 낮은 현황을 보일 것이다</a:t>
              </a:r>
              <a:r>
                <a:rPr lang="en-US" altLang="ko-KR" sz="2000" kern="12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F6048F2-3098-4309-8DE5-25A87E55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512" y="3317647"/>
            <a:ext cx="3772426" cy="1848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48F458-9EEC-4B34-B452-93CAD64D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512" y="3294177"/>
            <a:ext cx="3772426" cy="409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87E0CD-FC56-4671-963E-B529D6A33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94" y="3429000"/>
            <a:ext cx="1381318" cy="171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F346B2-9477-4423-BCC4-0401BA36804E}"/>
              </a:ext>
            </a:extLst>
          </p:cNvPr>
          <p:cNvSpPr txBox="1"/>
          <p:nvPr/>
        </p:nvSpPr>
        <p:spPr>
          <a:xfrm>
            <a:off x="5721123" y="3364538"/>
            <a:ext cx="5772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모든 범죄 형태가 관계가 없는 수준을 의미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설정한 가설은 기각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도출한 결론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가로등 개수와 범죄 발생수는 관계가 없다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997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C858B8-0F45-4EA3-955D-3B5B5482E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7" r="29272"/>
          <a:stretch/>
        </p:blipFill>
        <p:spPr>
          <a:xfrm>
            <a:off x="7410536" y="0"/>
            <a:ext cx="4787729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465220"/>
            <a:ext cx="7410536" cy="1203159"/>
            <a:chOff x="0" y="465220"/>
            <a:chExt cx="12192000" cy="120315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1331496" y="636855"/>
              <a:ext cx="22564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tx2">
                      <a:lumMod val="50000"/>
                    </a:schemeClr>
                  </a:solidFill>
                </a:rPr>
                <a:t>목차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088192" y="2350168"/>
            <a:ext cx="6063904" cy="834188"/>
            <a:chOff x="1088192" y="2426368"/>
            <a:chExt cx="6063904" cy="83418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2F7CD5-7DFE-4C49-978B-5E7D6411A371}"/>
                </a:ext>
              </a:extLst>
            </p:cNvPr>
            <p:cNvSpPr txBox="1"/>
            <p:nvPr/>
          </p:nvSpPr>
          <p:spPr>
            <a:xfrm>
              <a:off x="2364367" y="2552033"/>
              <a:ext cx="478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프로젝트 소개 및 개요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E41213-2ADE-4B46-B0E8-259E0947FD84}"/>
              </a:ext>
            </a:extLst>
          </p:cNvPr>
          <p:cNvGrpSpPr/>
          <p:nvPr/>
        </p:nvGrpSpPr>
        <p:grpSpPr>
          <a:xfrm>
            <a:off x="1088192" y="3837286"/>
            <a:ext cx="6087135" cy="834188"/>
            <a:chOff x="1088192" y="2426368"/>
            <a:chExt cx="6087135" cy="83418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D7FA61-7E07-4D59-AA4B-A42149DE4736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92AD74-0B08-4850-975A-F126E87D29C2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B29A44-90C9-4416-B007-9489C267FACB}"/>
                </a:ext>
              </a:extLst>
            </p:cNvPr>
            <p:cNvSpPr txBox="1"/>
            <p:nvPr/>
          </p:nvSpPr>
          <p:spPr>
            <a:xfrm>
              <a:off x="2387598" y="2518700"/>
              <a:ext cx="478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6A3552-83C7-41CE-9D69-6B11F7991997}"/>
              </a:ext>
            </a:extLst>
          </p:cNvPr>
          <p:cNvGrpSpPr/>
          <p:nvPr/>
        </p:nvGrpSpPr>
        <p:grpSpPr>
          <a:xfrm>
            <a:off x="1088192" y="5324404"/>
            <a:ext cx="6087135" cy="834188"/>
            <a:chOff x="1088192" y="2426368"/>
            <a:chExt cx="6087135" cy="83418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A6F89B-132D-49DF-826B-E63BDD70F7ED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B5042-F0B6-465E-9D9C-43B7AF917BEC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5FA8F4-77B2-451D-A87E-F44472F7E797}"/>
                </a:ext>
              </a:extLst>
            </p:cNvPr>
            <p:cNvSpPr txBox="1"/>
            <p:nvPr/>
          </p:nvSpPr>
          <p:spPr>
            <a:xfrm>
              <a:off x="2387598" y="2518700"/>
              <a:ext cx="478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프로젝트 결과 및 회고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625520" cy="1040914"/>
            <a:chOff x="426720" y="84905"/>
            <a:chExt cx="2625520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가설 검증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8BC94B-4293-4114-898F-538A051E6C34}"/>
              </a:ext>
            </a:extLst>
          </p:cNvPr>
          <p:cNvGrpSpPr/>
          <p:nvPr/>
        </p:nvGrpSpPr>
        <p:grpSpPr>
          <a:xfrm>
            <a:off x="698090" y="1868334"/>
            <a:ext cx="10795819" cy="488968"/>
            <a:chOff x="2760345" y="411136"/>
            <a:chExt cx="2658110" cy="96803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FC62308-FB6A-40A7-8A85-B130221816D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:a16="http://schemas.microsoft.com/office/drawing/2014/main" id="{0DEC3210-6326-4D9E-ABAF-BBA53320D982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latin typeface="+mn-ea"/>
                </a:rPr>
                <a:t>CCTV</a:t>
              </a:r>
              <a:r>
                <a:rPr lang="ko-KR" altLang="en-US" sz="2000" dirty="0">
                  <a:latin typeface="+mn-ea"/>
                </a:rPr>
                <a:t>가 많을수록 범죄 발생율이 낮은 현황을 보일 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C78B3AA-EC70-422B-B742-C6E3AAAF5A13}"/>
              </a:ext>
            </a:extLst>
          </p:cNvPr>
          <p:cNvGrpSpPr/>
          <p:nvPr/>
        </p:nvGrpSpPr>
        <p:grpSpPr>
          <a:xfrm>
            <a:off x="698089" y="2742839"/>
            <a:ext cx="10795819" cy="488968"/>
            <a:chOff x="2760345" y="411136"/>
            <a:chExt cx="2658110" cy="96803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8A4CD08-6E9C-4D26-81AD-8C507568B8B1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사각형: 둥근 모서리 4">
              <a:extLst>
                <a:ext uri="{FF2B5EF4-FFF2-40B4-BE49-F238E27FC236}">
                  <a16:creationId xmlns:a16="http://schemas.microsoft.com/office/drawing/2014/main" id="{921E93CF-FDBA-4A63-BDC0-7D5A17ED9F3E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유흥주점이 많을수록 범죄 발생율이 높은 현황을 보일 </a:t>
              </a:r>
              <a:r>
                <a:rPr lang="ko-KR" altLang="en-US" sz="2000" dirty="0">
                  <a:latin typeface="+mn-ea"/>
                </a:rPr>
                <a:t>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4FAA54C-0B3B-47D3-ACF9-C52913C0ECAE}"/>
              </a:ext>
            </a:extLst>
          </p:cNvPr>
          <p:cNvGrpSpPr/>
          <p:nvPr/>
        </p:nvGrpSpPr>
        <p:grpSpPr>
          <a:xfrm>
            <a:off x="698090" y="3623091"/>
            <a:ext cx="10795819" cy="488968"/>
            <a:chOff x="2760345" y="411136"/>
            <a:chExt cx="2658110" cy="96803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338AC44-7430-4F90-AA12-19CAD5E2D5E8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사각형: 둥근 모서리 4">
              <a:extLst>
                <a:ext uri="{FF2B5EF4-FFF2-40B4-BE49-F238E27FC236}">
                  <a16:creationId xmlns:a16="http://schemas.microsoft.com/office/drawing/2014/main" id="{728B22E2-E43A-4453-A7E9-34A44F6D501E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음주율이 높을수록 범죄 발생율이 높은 현황을 보일 것이다</a:t>
              </a:r>
              <a:r>
                <a:rPr lang="en-US" altLang="ko-KR" sz="2000" kern="12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81FD38-ED1B-41C3-92AC-E846FE52B2B8}"/>
              </a:ext>
            </a:extLst>
          </p:cNvPr>
          <p:cNvGrpSpPr/>
          <p:nvPr/>
        </p:nvGrpSpPr>
        <p:grpSpPr>
          <a:xfrm>
            <a:off x="698089" y="4503343"/>
            <a:ext cx="10795819" cy="488968"/>
            <a:chOff x="2760345" y="411136"/>
            <a:chExt cx="2658110" cy="96803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013D416-AA50-4061-84C0-334F275F920D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사각형: 둥근 모서리 4">
              <a:extLst>
                <a:ext uri="{FF2B5EF4-FFF2-40B4-BE49-F238E27FC236}">
                  <a16:creationId xmlns:a16="http://schemas.microsoft.com/office/drawing/2014/main" id="{CDCB257F-D41E-4D2C-884D-0F85BD1BA407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dirty="0">
                  <a:latin typeface="+mn-ea"/>
                </a:rPr>
                <a:t>늦은 시간대에서 범죄 발생율이 높은 현황을 보일 것이다</a:t>
              </a:r>
              <a:r>
                <a:rPr lang="en-US" altLang="ko-KR" sz="20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5AFF19E-3C55-4A6F-9668-0D7F9A279A95}"/>
              </a:ext>
            </a:extLst>
          </p:cNvPr>
          <p:cNvGrpSpPr/>
          <p:nvPr/>
        </p:nvGrpSpPr>
        <p:grpSpPr>
          <a:xfrm>
            <a:off x="698089" y="5372102"/>
            <a:ext cx="10795819" cy="488968"/>
            <a:chOff x="2760345" y="411136"/>
            <a:chExt cx="2658110" cy="968037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DECDE5EA-30DB-4F8B-ADCB-64339862F1FC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사각형: 둥근 모서리 4">
              <a:extLst>
                <a:ext uri="{FF2B5EF4-FFF2-40B4-BE49-F238E27FC236}">
                  <a16:creationId xmlns:a16="http://schemas.microsoft.com/office/drawing/2014/main" id="{E51B563E-65B0-4E40-88DE-EF721153B9FF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가로등이 많은 구역일수록 범죄 발생율이 낮은 현황을 보일 것이다</a:t>
              </a:r>
              <a:r>
                <a:rPr lang="en-US" altLang="ko-KR" sz="2000" kern="1200" dirty="0">
                  <a:latin typeface="+mn-ea"/>
                </a:rPr>
                <a:t>.</a:t>
              </a:r>
              <a:endParaRPr lang="ko-KR" altLang="en-US" sz="2000" kern="1200" dirty="0">
                <a:latin typeface="+mn-ea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8CF9203-A7D8-4FD3-811B-8F8E882AE2D0}"/>
              </a:ext>
            </a:extLst>
          </p:cNvPr>
          <p:cNvSpPr txBox="1"/>
          <p:nvPr/>
        </p:nvSpPr>
        <p:spPr>
          <a:xfrm>
            <a:off x="10183861" y="1884768"/>
            <a:ext cx="15019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- </a:t>
            </a:r>
            <a:r>
              <a:rPr lang="ko-KR" altLang="en-US" sz="2500" b="1" dirty="0">
                <a:solidFill>
                  <a:srgbClr val="FF0000"/>
                </a:solidFill>
                <a:latin typeface="+mn-ea"/>
              </a:rPr>
              <a:t>기 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C3A974-6589-42BF-9C18-5A6AE8A13FB1}"/>
              </a:ext>
            </a:extLst>
          </p:cNvPr>
          <p:cNvSpPr txBox="1"/>
          <p:nvPr/>
        </p:nvSpPr>
        <p:spPr>
          <a:xfrm>
            <a:off x="10183861" y="3635005"/>
            <a:ext cx="15019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- </a:t>
            </a:r>
            <a:r>
              <a:rPr lang="ko-KR" altLang="en-US" sz="2500" b="1" dirty="0">
                <a:solidFill>
                  <a:srgbClr val="FF0000"/>
                </a:solidFill>
                <a:latin typeface="+mn-ea"/>
              </a:rPr>
              <a:t>기 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E581D5-7C70-4A0E-A186-F0E82C0B978A}"/>
              </a:ext>
            </a:extLst>
          </p:cNvPr>
          <p:cNvSpPr txBox="1"/>
          <p:nvPr/>
        </p:nvSpPr>
        <p:spPr>
          <a:xfrm>
            <a:off x="10183861" y="5387280"/>
            <a:ext cx="15019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- </a:t>
            </a:r>
            <a:r>
              <a:rPr lang="ko-KR" altLang="en-US" sz="2500" b="1" dirty="0">
                <a:solidFill>
                  <a:srgbClr val="FF0000"/>
                </a:solidFill>
                <a:latin typeface="+mn-ea"/>
              </a:rPr>
              <a:t>기 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923BD1-AA4F-44AD-95C6-99A6978A6B21}"/>
              </a:ext>
            </a:extLst>
          </p:cNvPr>
          <p:cNvSpPr txBox="1"/>
          <p:nvPr/>
        </p:nvSpPr>
        <p:spPr>
          <a:xfrm>
            <a:off x="10183861" y="2763445"/>
            <a:ext cx="15019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- </a:t>
            </a:r>
            <a:r>
              <a:rPr lang="ko-KR" altLang="en-US" sz="2500" b="1" dirty="0">
                <a:solidFill>
                  <a:srgbClr val="FF0000"/>
                </a:solidFill>
                <a:latin typeface="+mn-ea"/>
              </a:rPr>
              <a:t>지 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221CDA-23AA-4633-936F-64A4A7DDAF63}"/>
              </a:ext>
            </a:extLst>
          </p:cNvPr>
          <p:cNvSpPr txBox="1"/>
          <p:nvPr/>
        </p:nvSpPr>
        <p:spPr>
          <a:xfrm>
            <a:off x="10188576" y="4525267"/>
            <a:ext cx="15019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FF0000"/>
                </a:solidFill>
                <a:latin typeface="+mn-ea"/>
              </a:rPr>
              <a:t>- </a:t>
            </a:r>
            <a:r>
              <a:rPr lang="ko-KR" altLang="en-US" sz="2500" b="1" dirty="0">
                <a:solidFill>
                  <a:srgbClr val="FF0000"/>
                </a:solidFill>
                <a:latin typeface="+mn-ea"/>
              </a:rPr>
              <a:t>지 지</a:t>
            </a:r>
          </a:p>
        </p:txBody>
      </p:sp>
    </p:spTree>
    <p:extLst>
      <p:ext uri="{BB962C8B-B14F-4D97-AF65-F5344CB8AC3E}">
        <p14:creationId xmlns:p14="http://schemas.microsoft.com/office/powerpoint/2010/main" val="2045262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46FC40C9-EA28-4FBD-BA67-FE4D4B112108}"/>
              </a:ext>
            </a:extLst>
          </p:cNvPr>
          <p:cNvSpPr/>
          <p:nvPr/>
        </p:nvSpPr>
        <p:spPr>
          <a:xfrm>
            <a:off x="609600" y="2440631"/>
            <a:ext cx="11010900" cy="267967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56AB82-28D7-4E76-8F22-1F7BB4D2BC51}"/>
              </a:ext>
            </a:extLst>
          </p:cNvPr>
          <p:cNvGrpSpPr/>
          <p:nvPr/>
        </p:nvGrpSpPr>
        <p:grpSpPr>
          <a:xfrm>
            <a:off x="426720" y="84905"/>
            <a:ext cx="2625520" cy="1040914"/>
            <a:chOff x="426720" y="84905"/>
            <a:chExt cx="2625520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B05989-861F-474B-BB9B-5B13CE0242BC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분석 결론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6B5A16-22A8-4062-B035-D0E37A1B81CD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3079DB17-30AA-4154-A7FF-FB6015E29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411224"/>
              </p:ext>
            </p:extLst>
          </p:nvPr>
        </p:nvGraphicFramePr>
        <p:xfrm>
          <a:off x="1099794" y="2885558"/>
          <a:ext cx="4455434" cy="1793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939">
                  <a:extLst>
                    <a:ext uri="{9D8B030D-6E8A-4147-A177-3AD203B41FA5}">
                      <a16:colId xmlns:a16="http://schemas.microsoft.com/office/drawing/2014/main" val="3601632680"/>
                    </a:ext>
                  </a:extLst>
                </a:gridCol>
                <a:gridCol w="779099">
                  <a:extLst>
                    <a:ext uri="{9D8B030D-6E8A-4147-A177-3AD203B41FA5}">
                      <a16:colId xmlns:a16="http://schemas.microsoft.com/office/drawing/2014/main" val="1572637812"/>
                    </a:ext>
                  </a:extLst>
                </a:gridCol>
                <a:gridCol w="779099">
                  <a:extLst>
                    <a:ext uri="{9D8B030D-6E8A-4147-A177-3AD203B41FA5}">
                      <a16:colId xmlns:a16="http://schemas.microsoft.com/office/drawing/2014/main" val="3732690449"/>
                    </a:ext>
                  </a:extLst>
                </a:gridCol>
                <a:gridCol w="779099">
                  <a:extLst>
                    <a:ext uri="{9D8B030D-6E8A-4147-A177-3AD203B41FA5}">
                      <a16:colId xmlns:a16="http://schemas.microsoft.com/office/drawing/2014/main" val="1703110524"/>
                    </a:ext>
                  </a:extLst>
                </a:gridCol>
                <a:gridCol w="779099">
                  <a:extLst>
                    <a:ext uri="{9D8B030D-6E8A-4147-A177-3AD203B41FA5}">
                      <a16:colId xmlns:a16="http://schemas.microsoft.com/office/drawing/2014/main" val="1404557524"/>
                    </a:ext>
                  </a:extLst>
                </a:gridCol>
                <a:gridCol w="779099">
                  <a:extLst>
                    <a:ext uri="{9D8B030D-6E8A-4147-A177-3AD203B41FA5}">
                      <a16:colId xmlns:a16="http://schemas.microsoft.com/office/drawing/2014/main" val="746380220"/>
                    </a:ext>
                  </a:extLst>
                </a:gridCol>
              </a:tblGrid>
              <a:tr h="345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범죄 유형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위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위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위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위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위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258563"/>
                  </a:ext>
                </a:extLst>
              </a:tr>
              <a:tr h="289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살인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강서구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중랑구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107261"/>
                  </a:ext>
                </a:extLst>
              </a:tr>
              <a:tr h="289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강도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강동구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송파구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424934"/>
                  </a:ext>
                </a:extLst>
              </a:tr>
              <a:tr h="289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강간</a:t>
                      </a:r>
                      <a:r>
                        <a:rPr lang="en-US" altLang="ko-KR" sz="800" dirty="0"/>
                        <a:t>,</a:t>
                      </a:r>
                      <a:br>
                        <a:rPr lang="en-US" altLang="ko-KR" sz="800" dirty="0"/>
                      </a:br>
                      <a:r>
                        <a:rPr lang="ko-KR" altLang="en-US" sz="800" dirty="0"/>
                        <a:t>강제추행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서초구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마포구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784042"/>
                  </a:ext>
                </a:extLst>
              </a:tr>
              <a:tr h="289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절도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송파구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광진구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539430"/>
                  </a:ext>
                </a:extLst>
              </a:tr>
              <a:tr h="289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폭력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강남구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영등포구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송파구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관악구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강서구</a:t>
                      </a:r>
                    </a:p>
                  </a:txBody>
                  <a:tcPr marL="39301" marR="39301" marT="19650" marB="1965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52756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8E29440-55B8-4C6A-9F5B-9573057834CD}"/>
              </a:ext>
            </a:extLst>
          </p:cNvPr>
          <p:cNvCxnSpPr>
            <a:cxnSpLocks/>
          </p:cNvCxnSpPr>
          <p:nvPr/>
        </p:nvCxnSpPr>
        <p:spPr>
          <a:xfrm>
            <a:off x="5761703" y="2222704"/>
            <a:ext cx="0" cy="3174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056833-24AC-431F-94DB-F2FC9378B70C}"/>
              </a:ext>
            </a:extLst>
          </p:cNvPr>
          <p:cNvSpPr txBox="1"/>
          <p:nvPr/>
        </p:nvSpPr>
        <p:spPr>
          <a:xfrm>
            <a:off x="5848944" y="2778944"/>
            <a:ext cx="48583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유흥주점이 많은 지역일수록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늦은 시간대 일수록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대 범죄가 많은 발생하는 지역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가로등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개수와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대 범죄 발생율은 서로 관련이 없음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8F1EBC2-D470-421E-8D86-A916DA0CD0C5}"/>
              </a:ext>
            </a:extLst>
          </p:cNvPr>
          <p:cNvSpPr/>
          <p:nvPr/>
        </p:nvSpPr>
        <p:spPr>
          <a:xfrm>
            <a:off x="8841518" y="2945409"/>
            <a:ext cx="408738" cy="26424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EF4D2DF-3FF7-4FD1-8F43-C4673D917B05}"/>
              </a:ext>
            </a:extLst>
          </p:cNvPr>
          <p:cNvSpPr/>
          <p:nvPr/>
        </p:nvSpPr>
        <p:spPr>
          <a:xfrm>
            <a:off x="8841518" y="3780470"/>
            <a:ext cx="408738" cy="26424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4E58FC-2534-4AF1-81C9-A1727C00AE96}"/>
              </a:ext>
            </a:extLst>
          </p:cNvPr>
          <p:cNvSpPr txBox="1"/>
          <p:nvPr/>
        </p:nvSpPr>
        <p:spPr>
          <a:xfrm>
            <a:off x="9316097" y="2908253"/>
            <a:ext cx="1645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대 범죄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발생율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B8EE5285-DE57-4F0E-8CC9-E10744DA5CF9}"/>
              </a:ext>
            </a:extLst>
          </p:cNvPr>
          <p:cNvSpPr/>
          <p:nvPr/>
        </p:nvSpPr>
        <p:spPr>
          <a:xfrm>
            <a:off x="10909466" y="2915913"/>
            <a:ext cx="141532" cy="25563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7859A-24E9-48E8-9E41-1DF28C6C8433}"/>
              </a:ext>
            </a:extLst>
          </p:cNvPr>
          <p:cNvSpPr txBox="1"/>
          <p:nvPr/>
        </p:nvSpPr>
        <p:spPr>
          <a:xfrm>
            <a:off x="9334718" y="3743428"/>
            <a:ext cx="1645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CCTV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개수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615E9357-B3D2-4DC0-9382-44D0ED40014B}"/>
              </a:ext>
            </a:extLst>
          </p:cNvPr>
          <p:cNvSpPr/>
          <p:nvPr/>
        </p:nvSpPr>
        <p:spPr>
          <a:xfrm>
            <a:off x="10488100" y="3763092"/>
            <a:ext cx="141532" cy="25563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293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256156"/>
              <a:chOff x="6473773" y="2535311"/>
              <a:chExt cx="5035656" cy="1256156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결과 및 회고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3,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95FFC41-B36C-48F1-AD74-77472473B5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931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3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746812" cy="1040914"/>
            <a:chOff x="426720" y="84905"/>
            <a:chExt cx="4746812" cy="10409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2F126D1-E61E-4DBE-BFD0-1701318A8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88" y="1828179"/>
            <a:ext cx="4332089" cy="36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0278DE-9FC5-454C-BA3D-97020BF78C15}"/>
              </a:ext>
            </a:extLst>
          </p:cNvPr>
          <p:cNvSpPr txBox="1"/>
          <p:nvPr/>
        </p:nvSpPr>
        <p:spPr>
          <a:xfrm>
            <a:off x="6515102" y="3341746"/>
            <a:ext cx="5191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영등포구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강서구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관악구 순으로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서울 남서쪽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강서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영등포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관악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지역 주의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21 ~ 24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시경 가장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EC7B63-9095-4F7B-8715-92139F3EBF11}"/>
              </a:ext>
            </a:extLst>
          </p:cNvPr>
          <p:cNvSpPr/>
          <p:nvPr/>
        </p:nvSpPr>
        <p:spPr>
          <a:xfrm>
            <a:off x="6515102" y="1714500"/>
            <a:ext cx="5181598" cy="1092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1D16D0-4114-4F2E-AFA3-E503B813F482}"/>
              </a:ext>
            </a:extLst>
          </p:cNvPr>
          <p:cNvSpPr txBox="1"/>
          <p:nvPr/>
        </p:nvSpPr>
        <p:spPr>
          <a:xfrm>
            <a:off x="8546822" y="193742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살인</a:t>
            </a:r>
          </a:p>
        </p:txBody>
      </p:sp>
    </p:spTree>
    <p:extLst>
      <p:ext uri="{BB962C8B-B14F-4D97-AF65-F5344CB8AC3E}">
        <p14:creationId xmlns:p14="http://schemas.microsoft.com/office/powerpoint/2010/main" val="180915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746812" cy="1040914"/>
            <a:chOff x="426720" y="84905"/>
            <a:chExt cx="4746812" cy="10409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0278DE-9FC5-454C-BA3D-97020BF78C15}"/>
              </a:ext>
            </a:extLst>
          </p:cNvPr>
          <p:cNvSpPr txBox="1"/>
          <p:nvPr/>
        </p:nvSpPr>
        <p:spPr>
          <a:xfrm>
            <a:off x="719253" y="3341746"/>
            <a:ext cx="5191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강남구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관악구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강동구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순으로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서울 남동쪽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강남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강동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송파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지역 주의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3 ~ 6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시경 가장 많이 발생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자정이 넘어가고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EC7B63-9095-4F7B-8715-92139F3EBF11}"/>
              </a:ext>
            </a:extLst>
          </p:cNvPr>
          <p:cNvSpPr/>
          <p:nvPr/>
        </p:nvSpPr>
        <p:spPr>
          <a:xfrm>
            <a:off x="573639" y="1714500"/>
            <a:ext cx="5181598" cy="1092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1D16D0-4114-4F2E-AFA3-E503B813F482}"/>
              </a:ext>
            </a:extLst>
          </p:cNvPr>
          <p:cNvSpPr txBox="1"/>
          <p:nvPr/>
        </p:nvSpPr>
        <p:spPr>
          <a:xfrm>
            <a:off x="2610439" y="193742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강도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81EFC3-2D15-4EFF-9360-3D781FFFD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951" y="1937429"/>
            <a:ext cx="433916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86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746812" cy="1040914"/>
            <a:chOff x="426720" y="84905"/>
            <a:chExt cx="4746812" cy="10409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0278DE-9FC5-454C-BA3D-97020BF78C15}"/>
              </a:ext>
            </a:extLst>
          </p:cNvPr>
          <p:cNvSpPr txBox="1"/>
          <p:nvPr/>
        </p:nvSpPr>
        <p:spPr>
          <a:xfrm>
            <a:off x="6515102" y="3341746"/>
            <a:ext cx="5191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강남구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서초구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마포구 순으로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서울시 전반적으로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21 ~ 24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시경 가장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EC7B63-9095-4F7B-8715-92139F3EBF11}"/>
              </a:ext>
            </a:extLst>
          </p:cNvPr>
          <p:cNvSpPr/>
          <p:nvPr/>
        </p:nvSpPr>
        <p:spPr>
          <a:xfrm>
            <a:off x="6515102" y="1714500"/>
            <a:ext cx="5181598" cy="1092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1D16D0-4114-4F2E-AFA3-E503B813F482}"/>
              </a:ext>
            </a:extLst>
          </p:cNvPr>
          <p:cNvSpPr txBox="1"/>
          <p:nvPr/>
        </p:nvSpPr>
        <p:spPr>
          <a:xfrm>
            <a:off x="7495254" y="1937429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강간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>
                <a:solidFill>
                  <a:schemeClr val="bg1"/>
                </a:solidFill>
              </a:rPr>
              <a:t>강제추행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68A80E-4B0D-42B4-BA2C-E78152F24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51" y="1828485"/>
            <a:ext cx="43457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8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746812" cy="1040914"/>
            <a:chOff x="426720" y="84905"/>
            <a:chExt cx="4746812" cy="10409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0278DE-9FC5-454C-BA3D-97020BF78C15}"/>
              </a:ext>
            </a:extLst>
          </p:cNvPr>
          <p:cNvSpPr txBox="1"/>
          <p:nvPr/>
        </p:nvSpPr>
        <p:spPr>
          <a:xfrm>
            <a:off x="719253" y="3341746"/>
            <a:ext cx="5191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강남구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송파구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영등포구 순으로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서울 남동쪽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강남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송파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영등포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지역 주의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18 ~ 21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시경 가장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EC7B63-9095-4F7B-8715-92139F3EBF11}"/>
              </a:ext>
            </a:extLst>
          </p:cNvPr>
          <p:cNvSpPr/>
          <p:nvPr/>
        </p:nvSpPr>
        <p:spPr>
          <a:xfrm>
            <a:off x="573639" y="1714500"/>
            <a:ext cx="5181598" cy="1092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1D16D0-4114-4F2E-AFA3-E503B813F482}"/>
              </a:ext>
            </a:extLst>
          </p:cNvPr>
          <p:cNvSpPr txBox="1"/>
          <p:nvPr/>
        </p:nvSpPr>
        <p:spPr>
          <a:xfrm>
            <a:off x="2610438" y="193742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절도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9D25F-3C93-4B75-9A21-31F2CAC80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623" y="1937429"/>
            <a:ext cx="445227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5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746812" cy="1040914"/>
            <a:chOff x="426720" y="84905"/>
            <a:chExt cx="4746812" cy="10409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0278DE-9FC5-454C-BA3D-97020BF78C15}"/>
              </a:ext>
            </a:extLst>
          </p:cNvPr>
          <p:cNvSpPr txBox="1"/>
          <p:nvPr/>
        </p:nvSpPr>
        <p:spPr>
          <a:xfrm>
            <a:off x="6515102" y="3341746"/>
            <a:ext cx="5191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강남구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영등포구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송파구 순으로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서울 강남구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전반적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지역 주의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21 ~ 24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시경 가장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EC7B63-9095-4F7B-8715-92139F3EBF11}"/>
              </a:ext>
            </a:extLst>
          </p:cNvPr>
          <p:cNvSpPr/>
          <p:nvPr/>
        </p:nvSpPr>
        <p:spPr>
          <a:xfrm>
            <a:off x="6515102" y="1714500"/>
            <a:ext cx="5181598" cy="1092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1D16D0-4114-4F2E-AFA3-E503B813F482}"/>
              </a:ext>
            </a:extLst>
          </p:cNvPr>
          <p:cNvSpPr txBox="1"/>
          <p:nvPr/>
        </p:nvSpPr>
        <p:spPr>
          <a:xfrm>
            <a:off x="8546821" y="193742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폭행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C2260B-9161-4942-93FC-4EC3EE6BB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69" y="1840775"/>
            <a:ext cx="454772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17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746812" cy="1040914"/>
            <a:chOff x="426720" y="84905"/>
            <a:chExt cx="4746812" cy="10409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0278DE-9FC5-454C-BA3D-97020BF78C15}"/>
              </a:ext>
            </a:extLst>
          </p:cNvPr>
          <p:cNvSpPr txBox="1"/>
          <p:nvPr/>
        </p:nvSpPr>
        <p:spPr>
          <a:xfrm>
            <a:off x="719252" y="3341746"/>
            <a:ext cx="53767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강남구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송파구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영등포구 순으로 많이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강남구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년간 약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93,000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여건의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대 범죄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순위 송파구는 약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70,000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여건의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대 범죄 발생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EC7B63-9095-4F7B-8715-92139F3EBF11}"/>
              </a:ext>
            </a:extLst>
          </p:cNvPr>
          <p:cNvSpPr/>
          <p:nvPr/>
        </p:nvSpPr>
        <p:spPr>
          <a:xfrm>
            <a:off x="573639" y="1714500"/>
            <a:ext cx="5181598" cy="1092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1D16D0-4114-4F2E-AFA3-E503B813F482}"/>
              </a:ext>
            </a:extLst>
          </p:cNvPr>
          <p:cNvSpPr txBox="1"/>
          <p:nvPr/>
        </p:nvSpPr>
        <p:spPr>
          <a:xfrm>
            <a:off x="1661463" y="1937429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5</a:t>
            </a:r>
            <a:r>
              <a:rPr lang="ko-KR" altLang="en-US" sz="3600" dirty="0">
                <a:solidFill>
                  <a:schemeClr val="bg1"/>
                </a:solidFill>
              </a:rPr>
              <a:t>대 범죄 총합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70DEBB-1902-4888-B6A4-AF62E8D46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595" y="1937429"/>
            <a:ext cx="436951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0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83310D-D657-41E3-9B19-A5DE5B101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161716"/>
              </p:ext>
            </p:extLst>
          </p:nvPr>
        </p:nvGraphicFramePr>
        <p:xfrm>
          <a:off x="603364" y="1556706"/>
          <a:ext cx="10985270" cy="241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000">
                  <a:extLst>
                    <a:ext uri="{9D8B030D-6E8A-4147-A177-3AD203B41FA5}">
                      <a16:colId xmlns:a16="http://schemas.microsoft.com/office/drawing/2014/main" val="3601632680"/>
                    </a:ext>
                  </a:extLst>
                </a:gridCol>
                <a:gridCol w="1829854">
                  <a:extLst>
                    <a:ext uri="{9D8B030D-6E8A-4147-A177-3AD203B41FA5}">
                      <a16:colId xmlns:a16="http://schemas.microsoft.com/office/drawing/2014/main" val="1572637812"/>
                    </a:ext>
                  </a:extLst>
                </a:gridCol>
                <a:gridCol w="1829854">
                  <a:extLst>
                    <a:ext uri="{9D8B030D-6E8A-4147-A177-3AD203B41FA5}">
                      <a16:colId xmlns:a16="http://schemas.microsoft.com/office/drawing/2014/main" val="3732690449"/>
                    </a:ext>
                  </a:extLst>
                </a:gridCol>
                <a:gridCol w="1829854">
                  <a:extLst>
                    <a:ext uri="{9D8B030D-6E8A-4147-A177-3AD203B41FA5}">
                      <a16:colId xmlns:a16="http://schemas.microsoft.com/office/drawing/2014/main" val="1703110524"/>
                    </a:ext>
                  </a:extLst>
                </a:gridCol>
                <a:gridCol w="1829854">
                  <a:extLst>
                    <a:ext uri="{9D8B030D-6E8A-4147-A177-3AD203B41FA5}">
                      <a16:colId xmlns:a16="http://schemas.microsoft.com/office/drawing/2014/main" val="1404557524"/>
                    </a:ext>
                  </a:extLst>
                </a:gridCol>
                <a:gridCol w="1829854">
                  <a:extLst>
                    <a:ext uri="{9D8B030D-6E8A-4147-A177-3AD203B41FA5}">
                      <a16:colId xmlns:a16="http://schemas.microsoft.com/office/drawing/2014/main" val="746380220"/>
                    </a:ext>
                  </a:extLst>
                </a:gridCol>
              </a:tblGrid>
              <a:tr h="492039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25856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생활 인구수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강동구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강북구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10726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유흥주점 개수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중구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종로구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70C0"/>
                          </a:solidFill>
                        </a:rPr>
                        <a:t>영등포구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78404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dobe Heiti Std R" panose="020B0400000000000000" pitchFamily="34" charset="-128"/>
                          <a:ea typeface="Adobe Heiti Std R" panose="020B0400000000000000" pitchFamily="34" charset="-128"/>
                        </a:rPr>
                        <a:t>CCTV</a:t>
                      </a:r>
                      <a:r>
                        <a:rPr lang="en-US" altLang="ko-KR" sz="1600" baseline="0" dirty="0">
                          <a:latin typeface="나눔스퀘어 (본문)"/>
                        </a:rPr>
                        <a:t> </a:t>
                      </a:r>
                      <a:r>
                        <a:rPr lang="ko-KR" altLang="en-US" sz="1600" baseline="0">
                          <a:latin typeface="나눔스퀘어 (본문)"/>
                        </a:rPr>
                        <a:t>개수</a:t>
                      </a:r>
                      <a:endParaRPr lang="ko-KR" altLang="en-US" sz="1600" dirty="0">
                        <a:latin typeface="나눔스퀘어 (본문)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강남구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관악구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성북구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구로구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은평구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52756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746812" cy="1040914"/>
            <a:chOff x="426720" y="84905"/>
            <a:chExt cx="4746812" cy="10409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11ACC6-6CB9-4E81-AE00-E2B0B3838642}"/>
              </a:ext>
            </a:extLst>
          </p:cNvPr>
          <p:cNvSpPr txBox="1"/>
          <p:nvPr/>
        </p:nvSpPr>
        <p:spPr>
          <a:xfrm>
            <a:off x="603364" y="3968985"/>
            <a:ext cx="1098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* </a:t>
            </a:r>
            <a:r>
              <a:rPr lang="ko-KR" altLang="en-US" sz="1200" dirty="0">
                <a:latin typeface="+mn-ea"/>
              </a:rPr>
              <a:t>생활 인구수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서울시와 </a:t>
            </a:r>
            <a:r>
              <a:rPr lang="en-US" altLang="ko-KR" sz="1200" dirty="0">
                <a:latin typeface="+mn-ea"/>
              </a:rPr>
              <a:t>KT</a:t>
            </a:r>
            <a:r>
              <a:rPr lang="ko-KR" altLang="en-US" sz="1200" dirty="0">
                <a:latin typeface="+mn-ea"/>
              </a:rPr>
              <a:t>가 공공 빅데이터와 통신데이터를 이용하여 추계한 서울의 특정지역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특정시점에 존재하는 모든 인구로 본 분석에서는 자치구별 </a:t>
            </a:r>
            <a:r>
              <a:rPr lang="en-US" altLang="ko-KR" sz="1200" dirty="0">
                <a:latin typeface="+mn-ea"/>
              </a:rPr>
              <a:t>	</a:t>
            </a:r>
            <a:r>
              <a:rPr lang="ko-KR" altLang="en-US" sz="1200" dirty="0">
                <a:latin typeface="+mn-ea"/>
              </a:rPr>
              <a:t>연평균 생활인구를 구하여 분석에 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62063-CA49-4E84-AD82-BFE1A6731E4D}"/>
              </a:ext>
            </a:extLst>
          </p:cNvPr>
          <p:cNvSpPr txBox="1"/>
          <p:nvPr/>
        </p:nvSpPr>
        <p:spPr>
          <a:xfrm>
            <a:off x="2529721" y="4620833"/>
            <a:ext cx="71325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생활 인구수가 많다고 안일한 태도 금물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CCTV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가 많아서 안전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?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위험한 지역이라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CCTV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가 많이 배치됨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유흥주점 근처 길거리도 주의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48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256156"/>
              <a:chOff x="6473773" y="2535311"/>
              <a:chExt cx="5035656" cy="1256156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소개 및 개요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1,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4572440-982C-41C8-85DF-E81F03C6C9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931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8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4746812" cy="1040914"/>
            <a:chOff x="426720" y="84905"/>
            <a:chExt cx="4746812" cy="10409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AD74DF0-76A6-4E9A-BA78-384C91FE4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96" y="1556706"/>
            <a:ext cx="8780207" cy="455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0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4628190" cy="1040914"/>
            <a:chOff x="426720" y="84905"/>
            <a:chExt cx="4628190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46281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DCC8B4-B9F9-4336-8142-F587508999D6}"/>
              </a:ext>
            </a:extLst>
          </p:cNvPr>
          <p:cNvGrpSpPr/>
          <p:nvPr/>
        </p:nvGrpSpPr>
        <p:grpSpPr>
          <a:xfrm>
            <a:off x="6504940" y="1799510"/>
            <a:ext cx="5191760" cy="3329751"/>
            <a:chOff x="459740" y="1993900"/>
            <a:chExt cx="5191760" cy="33297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731A9B-0CFE-4E3B-AFCC-DDDEC8C68844}"/>
                </a:ext>
              </a:extLst>
            </p:cNvPr>
            <p:cNvSpPr txBox="1"/>
            <p:nvPr/>
          </p:nvSpPr>
          <p:spPr>
            <a:xfrm>
              <a:off x="459740" y="3015327"/>
              <a:ext cx="519176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환경 설계를 통한 범죄 예방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1961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년 제인 </a:t>
              </a:r>
              <a:r>
                <a:rPr lang="ko-KR" altLang="en-US" dirty="0" err="1">
                  <a:solidFill>
                    <a:schemeClr val="tx2">
                      <a:lumMod val="75000"/>
                    </a:schemeClr>
                  </a:solidFill>
                </a:rPr>
                <a:t>제이콥스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(J. Jacobs)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의 저서에서 기원한 범죄 예방방법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지역 환경 변화를 통한 </a:t>
              </a:r>
              <a:r>
                <a:rPr lang="ko-KR" altLang="en-US" dirty="0" err="1">
                  <a:solidFill>
                    <a:schemeClr val="tx2">
                      <a:lumMod val="75000"/>
                    </a:schemeClr>
                  </a:solidFill>
                </a:rPr>
                <a:t>범죄율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 감소가 목적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범죄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지리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도시공학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심리학 등의 학제간 연구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B1EF59-1B9E-4F8F-BBE5-5BC31122C6AB}"/>
                </a:ext>
              </a:extLst>
            </p:cNvPr>
            <p:cNvSpPr txBox="1"/>
            <p:nvPr/>
          </p:nvSpPr>
          <p:spPr>
            <a:xfrm>
              <a:off x="459740" y="1993900"/>
              <a:ext cx="15760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CPTED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59DD9AA-3512-418C-808A-E638F7B4A3EF}"/>
              </a:ext>
            </a:extLst>
          </p:cNvPr>
          <p:cNvSpPr txBox="1"/>
          <p:nvPr/>
        </p:nvSpPr>
        <p:spPr>
          <a:xfrm>
            <a:off x="7926707" y="2041780"/>
            <a:ext cx="3118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(Crime Prevention Through Environmental Design)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8983F9-2ED5-4DF3-8576-AAC1A27E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556706"/>
            <a:ext cx="5843236" cy="46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7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0CAB50-1904-44AA-8F12-A8A0F7EC34A5}"/>
              </a:ext>
            </a:extLst>
          </p:cNvPr>
          <p:cNvSpPr/>
          <p:nvPr/>
        </p:nvSpPr>
        <p:spPr>
          <a:xfrm>
            <a:off x="6172985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4174AC-1ADD-4D8F-A593-166FAF09CCA3}"/>
              </a:ext>
            </a:extLst>
          </p:cNvPr>
          <p:cNvSpPr/>
          <p:nvPr/>
        </p:nvSpPr>
        <p:spPr>
          <a:xfrm>
            <a:off x="1069975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102AB3-0C78-4DF9-83B0-BCB24AA3B0CE}"/>
              </a:ext>
            </a:extLst>
          </p:cNvPr>
          <p:cNvGrpSpPr/>
          <p:nvPr/>
        </p:nvGrpSpPr>
        <p:grpSpPr>
          <a:xfrm>
            <a:off x="426720" y="84905"/>
            <a:ext cx="4628190" cy="1040914"/>
            <a:chOff x="426720" y="84905"/>
            <a:chExt cx="4628190" cy="10409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3CF533-2293-4FED-BF0B-6650EA8D30FD}"/>
                </a:ext>
              </a:extLst>
            </p:cNvPr>
            <p:cNvSpPr txBox="1"/>
            <p:nvPr/>
          </p:nvSpPr>
          <p:spPr>
            <a:xfrm>
              <a:off x="426720" y="84905"/>
              <a:ext cx="46281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범죄 예방방안 제시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E083A-B4EC-4505-A2DA-7C06E5B72FD3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829F3-2911-40C0-BF0E-45826814962A}"/>
              </a:ext>
            </a:extLst>
          </p:cNvPr>
          <p:cNvSpPr txBox="1"/>
          <p:nvPr/>
        </p:nvSpPr>
        <p:spPr>
          <a:xfrm>
            <a:off x="4590659" y="2455223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</a:rPr>
              <a:t>부천시</a:t>
            </a:r>
          </a:p>
        </p:txBody>
      </p:sp>
      <p:pic>
        <p:nvPicPr>
          <p:cNvPr id="20" name="Picture 2" descr="https://mblogthumb-phinf.pstatic.net/20150111_243/atti_law_14209691165257rQu2_JPEG/KakaoTalk_20150105_154639673.jpg?type=w2">
            <a:extLst>
              <a:ext uri="{FF2B5EF4-FFF2-40B4-BE49-F238E27FC236}">
                <a16:creationId xmlns:a16="http://schemas.microsoft.com/office/drawing/2014/main" id="{A1DAA2D3-1283-4748-A037-1D84688AC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499400"/>
            <a:ext cx="3123380" cy="234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903A2A-C99A-465F-B496-9A31C4193A22}"/>
              </a:ext>
            </a:extLst>
          </p:cNvPr>
          <p:cNvSpPr txBox="1"/>
          <p:nvPr/>
        </p:nvSpPr>
        <p:spPr>
          <a:xfrm>
            <a:off x="6447837" y="2455223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bg1"/>
                </a:solidFill>
              </a:rPr>
              <a:t>마포구</a:t>
            </a:r>
          </a:p>
        </p:txBody>
      </p:sp>
      <p:pic>
        <p:nvPicPr>
          <p:cNvPr id="23" name="Picture 4" descr="http://team2016.cafe24.com/wp-content/uploads/2017/01/%EC%97%BC%EB%A6%AC%EB%8F%99_04_new.jpg">
            <a:extLst>
              <a:ext uri="{FF2B5EF4-FFF2-40B4-BE49-F238E27FC236}">
                <a16:creationId xmlns:a16="http://schemas.microsoft.com/office/drawing/2014/main" id="{7952BBB7-FC44-4A1C-AED3-0194CF52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39" y="1499400"/>
            <a:ext cx="3368285" cy="234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F500E2C-3DAC-4D7E-8041-0109E99F6F39}"/>
              </a:ext>
            </a:extLst>
          </p:cNvPr>
          <p:cNvGrpSpPr/>
          <p:nvPr/>
        </p:nvGrpSpPr>
        <p:grpSpPr>
          <a:xfrm>
            <a:off x="2111559" y="3976540"/>
            <a:ext cx="7968881" cy="2344328"/>
            <a:chOff x="1069974" y="3968070"/>
            <a:chExt cx="7968881" cy="23443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142C3C0-B7B4-4BC6-9B17-7D34F8F4CD4C}"/>
                </a:ext>
              </a:extLst>
            </p:cNvPr>
            <p:cNvSpPr/>
            <p:nvPr/>
          </p:nvSpPr>
          <p:spPr>
            <a:xfrm>
              <a:off x="1069974" y="3969862"/>
              <a:ext cx="7968881" cy="234253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6EA621-36CD-41A2-B4EB-68675928D18C}"/>
                </a:ext>
              </a:extLst>
            </p:cNvPr>
            <p:cNvSpPr txBox="1"/>
            <p:nvPr/>
          </p:nvSpPr>
          <p:spPr>
            <a:xfrm>
              <a:off x="7747117" y="4923883"/>
              <a:ext cx="10310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>
                  <a:solidFill>
                    <a:schemeClr val="bg1"/>
                  </a:solidFill>
                </a:rPr>
                <a:t>도봉구</a:t>
              </a:r>
            </a:p>
          </p:txBody>
        </p:sp>
        <p:pic>
          <p:nvPicPr>
            <p:cNvPr id="24" name="Picture 2" descr="마을의 모든 차량과 상가, 주택이 마을의 안전지킴이가 된다">
              <a:extLst>
                <a:ext uri="{FF2B5EF4-FFF2-40B4-BE49-F238E27FC236}">
                  <a16:creationId xmlns:a16="http://schemas.microsoft.com/office/drawing/2014/main" id="{DE5F9476-CE12-4DC7-BE0C-44FB44BBB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75" y="3968070"/>
              <a:ext cx="6416456" cy="2342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0783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2888413" cy="1040914"/>
            <a:chOff x="426720" y="84905"/>
            <a:chExt cx="2888413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17620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마무리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graphicFrame>
        <p:nvGraphicFramePr>
          <p:cNvPr id="13" name="표 7">
            <a:extLst>
              <a:ext uri="{FF2B5EF4-FFF2-40B4-BE49-F238E27FC236}">
                <a16:creationId xmlns:a16="http://schemas.microsoft.com/office/drawing/2014/main" id="{D5CC99A7-40CF-4C7E-920D-CA3139660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8458"/>
              </p:ext>
            </p:extLst>
          </p:nvPr>
        </p:nvGraphicFramePr>
        <p:xfrm>
          <a:off x="678426" y="1714371"/>
          <a:ext cx="11041626" cy="446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858">
                  <a:extLst>
                    <a:ext uri="{9D8B030D-6E8A-4147-A177-3AD203B41FA5}">
                      <a16:colId xmlns:a16="http://schemas.microsoft.com/office/drawing/2014/main" val="3601632680"/>
                    </a:ext>
                  </a:extLst>
                </a:gridCol>
                <a:gridCol w="9743768">
                  <a:extLst>
                    <a:ext uri="{9D8B030D-6E8A-4147-A177-3AD203B41FA5}">
                      <a16:colId xmlns:a16="http://schemas.microsoft.com/office/drawing/2014/main" val="1572637812"/>
                    </a:ext>
                  </a:extLst>
                </a:gridCol>
              </a:tblGrid>
              <a:tr h="69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이 </a:t>
                      </a:r>
                      <a:r>
                        <a:rPr lang="ko-KR" altLang="en-US" sz="2400" dirty="0" err="1"/>
                        <a:t>름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회 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258563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문병욱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데이터를 </a:t>
                      </a:r>
                      <a:r>
                        <a:rPr lang="ko-KR" altLang="en-US" sz="1000" dirty="0" err="1"/>
                        <a:t>전처리</a:t>
                      </a:r>
                      <a:r>
                        <a:rPr lang="en-US" altLang="ko-KR" sz="1000" dirty="0"/>
                        <a:t>, EDA, </a:t>
                      </a:r>
                      <a:r>
                        <a:rPr lang="ko-KR" altLang="en-US" sz="1000" dirty="0"/>
                        <a:t>시각화 하는데 있어서 전보다 조금은 발전된 모습이 보였다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하지만 아직도 어색한 모습이 많이 보인다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특히 </a:t>
                      </a:r>
                      <a:r>
                        <a:rPr lang="ko-KR" altLang="en-US" sz="1000" dirty="0" err="1"/>
                        <a:t>전처리하는데</a:t>
                      </a:r>
                      <a:r>
                        <a:rPr lang="ko-KR" altLang="en-US" sz="1000" dirty="0"/>
                        <a:t> 있어서</a:t>
                      </a:r>
                      <a:r>
                        <a:rPr lang="en-US" altLang="ko-KR" sz="1000" dirty="0"/>
                        <a:t>, tidy data </a:t>
                      </a:r>
                      <a:r>
                        <a:rPr lang="ko-KR" altLang="en-US" sz="1000" dirty="0"/>
                        <a:t>형식을 만들고자 하지만 데이터를 쪼개고 다시 합치는 능력이 부족하다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또한 시각화 방면에서도 다양한 기능에 비해 내 능력이 따라가지 못하는 느낌을 많이 받는다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개발 프로그램의 도움말 기능으로 최대한 내 힘으로 하려고 노력해봤다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또한 </a:t>
                      </a:r>
                      <a:r>
                        <a:rPr lang="en-US" altLang="ko-KR" sz="1000" dirty="0"/>
                        <a:t>folium </a:t>
                      </a:r>
                      <a:r>
                        <a:rPr lang="ko-KR" altLang="en-US" sz="1000" dirty="0"/>
                        <a:t>기능을 혼자 공부하면서 흥미로웠고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공식 문서를 참고하여 지식을 더 </a:t>
                      </a:r>
                      <a:r>
                        <a:rPr lang="ko-KR" altLang="en-US" sz="1000" dirty="0" err="1"/>
                        <a:t>쌓아가기</a:t>
                      </a:r>
                      <a:r>
                        <a:rPr lang="ko-KR" altLang="en-US" sz="1000" dirty="0"/>
                        <a:t> 위해 노력해야 한다는 점을 느꼈다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107261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전재원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5</a:t>
                      </a: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대 범죄현황 데이터 수집 및 </a:t>
                      </a:r>
                      <a:r>
                        <a:rPr lang="ko-KR" altLang="en-US" sz="10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</a:t>
                      </a: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고위험 </a:t>
                      </a:r>
                      <a:r>
                        <a:rPr lang="ko-KR" altLang="en-US" sz="10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음주율</a:t>
                      </a:r>
                      <a:r>
                        <a:rPr lang="en-US" altLang="ko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유흥주점 개수</a:t>
                      </a:r>
                      <a:r>
                        <a:rPr lang="en-US" altLang="ko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범죄시간 데이터 수집 및 </a:t>
                      </a:r>
                      <a:r>
                        <a:rPr lang="ko-KR" altLang="en-US" sz="10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ko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424934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박상우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5</a:t>
                      </a: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대 범죄현황 데이터 수집 및 </a:t>
                      </a:r>
                      <a:r>
                        <a:rPr lang="ko-KR" altLang="en-US" sz="10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</a:t>
                      </a: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서울시 자치구에 따른 </a:t>
                      </a:r>
                      <a:r>
                        <a:rPr lang="en-US" altLang="ko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CCTV </a:t>
                      </a: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설치 현황</a:t>
                      </a:r>
                      <a:r>
                        <a:rPr lang="en-US" altLang="ko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범죄가 발생하는 시간</a:t>
                      </a:r>
                      <a:r>
                        <a:rPr lang="en-US" altLang="ko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시간에 따른 생활인구</a:t>
                      </a:r>
                      <a:r>
                        <a:rPr lang="en-US" altLang="ko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</a:t>
                      </a:r>
                      <a:br>
                        <a:rPr lang="en-US" altLang="ko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</a:br>
                      <a:r>
                        <a:rPr lang="en-US" altLang="ko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</a:t>
                      </a: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서울시 면적 데이터 수집 및 </a:t>
                      </a:r>
                      <a:r>
                        <a:rPr lang="ko-KR" altLang="en-US" sz="10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ko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784042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신은영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5</a:t>
                      </a: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대 범죄현황 데이터 수집 및 </a:t>
                      </a:r>
                      <a:r>
                        <a:rPr lang="ko-KR" altLang="en-US" sz="10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</a:t>
                      </a: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장소에 따른 범죄 현황</a:t>
                      </a:r>
                      <a:r>
                        <a:rPr lang="en-US" altLang="ko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자치구별 가로등 개수 파악 데이터 수집 및 </a:t>
                      </a:r>
                      <a:r>
                        <a:rPr lang="ko-KR" altLang="en-US" sz="10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ko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53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424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23023F-2FB6-40A3-B783-360933C8C39A}"/>
              </a:ext>
            </a:extLst>
          </p:cNvPr>
          <p:cNvGrpSpPr/>
          <p:nvPr/>
        </p:nvGrpSpPr>
        <p:grpSpPr>
          <a:xfrm>
            <a:off x="426720" y="84905"/>
            <a:ext cx="2888413" cy="1040914"/>
            <a:chOff x="426720" y="84905"/>
            <a:chExt cx="2888413" cy="10409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44193C-9910-4A31-A12C-6379D59C57AB}"/>
                </a:ext>
              </a:extLst>
            </p:cNvPr>
            <p:cNvSpPr txBox="1"/>
            <p:nvPr/>
          </p:nvSpPr>
          <p:spPr>
            <a:xfrm>
              <a:off x="426720" y="84905"/>
              <a:ext cx="18806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느낀 점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9A632D-6371-41F0-B1D6-BAC20DDF8A44}"/>
                </a:ext>
              </a:extLst>
            </p:cNvPr>
            <p:cNvSpPr txBox="1"/>
            <p:nvPr/>
          </p:nvSpPr>
          <p:spPr>
            <a:xfrm>
              <a:off x="447040" y="787265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3,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결과 및 회고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EA0B2B-81FC-462F-8FF5-A366DF4F2633}"/>
              </a:ext>
            </a:extLst>
          </p:cNvPr>
          <p:cNvGrpSpPr/>
          <p:nvPr/>
        </p:nvGrpSpPr>
        <p:grpSpPr>
          <a:xfrm>
            <a:off x="759616" y="1619560"/>
            <a:ext cx="2308590" cy="2461366"/>
            <a:chOff x="342900" y="1854200"/>
            <a:chExt cx="3352800" cy="537366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E680D5-9C17-42B8-9569-F0B01C990AB4}"/>
                </a:ext>
              </a:extLst>
            </p:cNvPr>
            <p:cNvSpPr/>
            <p:nvPr/>
          </p:nvSpPr>
          <p:spPr>
            <a:xfrm>
              <a:off x="342900" y="1854200"/>
              <a:ext cx="3352800" cy="20700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/>
                <a:t>문병욱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E8480-96FD-44A4-940D-998B20229659}"/>
                </a:ext>
              </a:extLst>
            </p:cNvPr>
            <p:cNvSpPr txBox="1"/>
            <p:nvPr/>
          </p:nvSpPr>
          <p:spPr>
            <a:xfrm>
              <a:off x="342900" y="4204136"/>
              <a:ext cx="3352800" cy="3023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미드 프로젝트 하면서 분석 발표가 어떤 식으로 진행되는지 알게 되었고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다음번에 다시 하게 되면 준비에 있어서 </a:t>
              </a:r>
              <a:r>
                <a:rPr lang="ko-KR" altLang="en-US" sz="1400" dirty="0" err="1">
                  <a:solidFill>
                    <a:schemeClr val="tx2">
                      <a:lumMod val="75000"/>
                    </a:schemeClr>
                  </a:solidFill>
                </a:rPr>
                <a:t>해매는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 시간이 많이 줄어들 것으로 생각됩니다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C52FAF-2168-4C1D-963A-B0D1C766EB23}"/>
              </a:ext>
            </a:extLst>
          </p:cNvPr>
          <p:cNvGrpSpPr/>
          <p:nvPr/>
        </p:nvGrpSpPr>
        <p:grpSpPr>
          <a:xfrm>
            <a:off x="6347880" y="1619560"/>
            <a:ext cx="2308590" cy="1809440"/>
            <a:chOff x="342900" y="1854200"/>
            <a:chExt cx="3352800" cy="395037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498904C-8DDE-4D0C-9FB0-79CBCBE5ACE9}"/>
                </a:ext>
              </a:extLst>
            </p:cNvPr>
            <p:cNvSpPr/>
            <p:nvPr/>
          </p:nvSpPr>
          <p:spPr>
            <a:xfrm>
              <a:off x="342900" y="1854200"/>
              <a:ext cx="3352800" cy="20700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/>
                <a:t>박상우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444DBE-EA5B-412B-987E-379127E9AFE2}"/>
                </a:ext>
              </a:extLst>
            </p:cNvPr>
            <p:cNvSpPr txBox="1"/>
            <p:nvPr/>
          </p:nvSpPr>
          <p:spPr>
            <a:xfrm>
              <a:off x="342900" y="4204136"/>
              <a:ext cx="33528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9D0329D-D56D-462F-B116-1BFC97697074}"/>
              </a:ext>
            </a:extLst>
          </p:cNvPr>
          <p:cNvGrpSpPr/>
          <p:nvPr/>
        </p:nvGrpSpPr>
        <p:grpSpPr>
          <a:xfrm>
            <a:off x="3553748" y="1619560"/>
            <a:ext cx="2308590" cy="2676809"/>
            <a:chOff x="342900" y="1854200"/>
            <a:chExt cx="3352800" cy="584401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1C5FEC0-367B-4853-928A-F2DFD376733E}"/>
                </a:ext>
              </a:extLst>
            </p:cNvPr>
            <p:cNvSpPr/>
            <p:nvPr/>
          </p:nvSpPr>
          <p:spPr>
            <a:xfrm>
              <a:off x="342900" y="1854200"/>
              <a:ext cx="3352800" cy="20700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/>
                <a:t>전재원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BE2FA5-0CED-435B-999B-6CCE9F9BAEDA}"/>
                </a:ext>
              </a:extLst>
            </p:cNvPr>
            <p:cNvSpPr txBox="1"/>
            <p:nvPr/>
          </p:nvSpPr>
          <p:spPr>
            <a:xfrm>
              <a:off x="342900" y="4204136"/>
              <a:ext cx="3352800" cy="3494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이번 프로젝트를 통해 </a:t>
              </a:r>
              <a:endParaRPr lang="en-US" altLang="ko-KR" sz="14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데이터 분석이란 무엇인가에 대해 맛본 느낌이고 </a:t>
              </a:r>
              <a:endParaRPr lang="en-US" altLang="ko-KR" sz="14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가설 설정 이후 검증이 </a:t>
              </a:r>
              <a:endParaRPr lang="en-US" altLang="ko-KR" sz="14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맞지 않는 경우도 있다는 것을 </a:t>
              </a:r>
              <a:r>
                <a:rPr lang="ko-KR" altLang="en-US" sz="1400">
                  <a:solidFill>
                    <a:schemeClr val="tx2">
                      <a:lumMod val="75000"/>
                    </a:schemeClr>
                  </a:solidFill>
                </a:rPr>
                <a:t>알게 되어 유의미한 시간이었습니다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153E90-4D16-41F7-BF5F-E6B0D223225D}"/>
              </a:ext>
            </a:extLst>
          </p:cNvPr>
          <p:cNvGrpSpPr/>
          <p:nvPr/>
        </p:nvGrpSpPr>
        <p:grpSpPr>
          <a:xfrm>
            <a:off x="9142012" y="1619560"/>
            <a:ext cx="2308590" cy="1809440"/>
            <a:chOff x="342900" y="1854200"/>
            <a:chExt cx="3352800" cy="395037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F163056-AD79-4462-ACB1-81A6CF81216D}"/>
                </a:ext>
              </a:extLst>
            </p:cNvPr>
            <p:cNvSpPr/>
            <p:nvPr/>
          </p:nvSpPr>
          <p:spPr>
            <a:xfrm>
              <a:off x="342900" y="1854200"/>
              <a:ext cx="3352800" cy="20700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/>
                <a:t>신은영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FB6036-633A-4B37-80F2-A29A54D499F9}"/>
                </a:ext>
              </a:extLst>
            </p:cNvPr>
            <p:cNvSpPr txBox="1"/>
            <p:nvPr/>
          </p:nvSpPr>
          <p:spPr>
            <a:xfrm>
              <a:off x="342900" y="4204136"/>
              <a:ext cx="33528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841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C45A261-087F-4A86-9C5F-9B6ABD0D57E0}"/>
              </a:ext>
            </a:extLst>
          </p:cNvPr>
          <p:cNvSpPr/>
          <p:nvPr/>
        </p:nvSpPr>
        <p:spPr>
          <a:xfrm>
            <a:off x="6096000" y="0"/>
            <a:ext cx="6096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C4E575-E126-4F5A-AFC9-26B884837ACD}"/>
              </a:ext>
            </a:extLst>
          </p:cNvPr>
          <p:cNvSpPr txBox="1"/>
          <p:nvPr/>
        </p:nvSpPr>
        <p:spPr>
          <a:xfrm>
            <a:off x="459740" y="1083733"/>
            <a:ext cx="5191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2"/>
              </a:rPr>
              <a:t>서울 범죄도시 기사 </a:t>
            </a:r>
            <a:r>
              <a:rPr lang="en-US" altLang="ko-KR" sz="10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2"/>
              </a:rPr>
              <a:t>= https://m.khan.co.kr/local/Seoul/article/202108250601001#c2b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r>
              <a:rPr lang="ko-KR" altLang="en-US" sz="1000" dirty="0">
                <a:latin typeface="+mn-ea"/>
              </a:rPr>
              <a:t>기사에 기재된 논문 </a:t>
            </a:r>
            <a:r>
              <a:rPr lang="en-US" altLang="ko-KR" sz="1000" dirty="0">
                <a:latin typeface="+mn-ea"/>
              </a:rPr>
              <a:t>= </a:t>
            </a:r>
            <a:r>
              <a:rPr lang="en-US" altLang="ko-KR" sz="1000" dirty="0">
                <a:latin typeface="+mn-ea"/>
                <a:hlinkClick r:id="rId3"/>
              </a:rPr>
              <a:t>https://papersearch.net/thesis/article.asp?key=3882499</a:t>
            </a:r>
            <a:endParaRPr lang="en-US" altLang="ko-KR" sz="1000" dirty="0"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r>
              <a:rPr lang="ko-KR" altLang="en-US" sz="1000" dirty="0">
                <a:latin typeface="+mn-ea"/>
              </a:rPr>
              <a:t>템플릿 출처 </a:t>
            </a:r>
            <a:r>
              <a:rPr lang="en-US" altLang="ko-KR" sz="1000" dirty="0">
                <a:latin typeface="+mn-ea"/>
              </a:rPr>
              <a:t>= </a:t>
            </a:r>
          </a:p>
          <a:p>
            <a:r>
              <a:rPr lang="en-US" altLang="ko-KR" sz="10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4"/>
              </a:rPr>
              <a:t>https://yusaebyeol.blogspot.com/2020/01/free-powerpoint-template-download-ppt.html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r>
              <a:rPr lang="ko-KR" altLang="en-US" sz="1000" dirty="0">
                <a:latin typeface="+mn-ea"/>
              </a:rPr>
              <a:t>서울 </a:t>
            </a:r>
            <a:r>
              <a:rPr lang="ko-KR" altLang="en-US" sz="1000" dirty="0" err="1">
                <a:latin typeface="+mn-ea"/>
              </a:rPr>
              <a:t>열린데이터</a:t>
            </a:r>
            <a:r>
              <a:rPr lang="ko-KR" altLang="en-US" sz="1000" dirty="0">
                <a:latin typeface="+mn-ea"/>
              </a:rPr>
              <a:t> 광장 </a:t>
            </a:r>
            <a:r>
              <a:rPr lang="en-US" altLang="ko-KR" sz="1000" dirty="0">
                <a:latin typeface="+mn-ea"/>
              </a:rPr>
              <a:t>= </a:t>
            </a:r>
            <a:r>
              <a:rPr lang="en-US" altLang="ko-KR" sz="1000" dirty="0">
                <a:latin typeface="+mn-ea"/>
                <a:hlinkClick r:id="rId5"/>
              </a:rPr>
              <a:t>https://data.seoul.go.kr/</a:t>
            </a:r>
            <a:endParaRPr lang="en-US" altLang="ko-KR" sz="1000" dirty="0"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KOSIS </a:t>
            </a:r>
            <a:r>
              <a:rPr lang="ko-KR" altLang="en-US" sz="1000" dirty="0" err="1">
                <a:latin typeface="+mn-ea"/>
              </a:rPr>
              <a:t>국가통계포털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= </a:t>
            </a:r>
            <a:r>
              <a:rPr lang="en-US" altLang="ko-KR" sz="1000" dirty="0">
                <a:latin typeface="+mn-ea"/>
                <a:hlinkClick r:id="rId6"/>
              </a:rPr>
              <a:t>https://kosis.kr/index/index.do</a:t>
            </a:r>
            <a:endParaRPr lang="en-US" altLang="ko-KR" sz="1000" dirty="0"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CPTED </a:t>
            </a:r>
            <a:r>
              <a:rPr lang="ko-KR" altLang="en-US" sz="1000" dirty="0">
                <a:latin typeface="+mn-ea"/>
              </a:rPr>
              <a:t>예시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1. </a:t>
            </a:r>
            <a:r>
              <a:rPr lang="ko-KR" altLang="en-US" sz="1000" dirty="0">
                <a:latin typeface="+mn-ea"/>
              </a:rPr>
              <a:t>경기도 부천 </a:t>
            </a:r>
            <a:r>
              <a:rPr lang="en-US" altLang="ko-KR" sz="1000" dirty="0">
                <a:latin typeface="+mn-ea"/>
              </a:rPr>
              <a:t>: https://m.blog.naver.com/PostView.naver?isHttpsRedirect=true&amp;blogId=atti_law&amp;logNo=220236804520</a:t>
            </a:r>
          </a:p>
          <a:p>
            <a:r>
              <a:rPr lang="en-US" altLang="ko-KR" sz="1000" dirty="0">
                <a:latin typeface="+mn-ea"/>
              </a:rPr>
              <a:t>2. </a:t>
            </a:r>
            <a:r>
              <a:rPr lang="ko-KR" altLang="en-US" sz="1000" dirty="0">
                <a:latin typeface="+mn-ea"/>
              </a:rPr>
              <a:t>서울 마포구 </a:t>
            </a:r>
            <a:r>
              <a:rPr lang="ko-KR" altLang="en-US" sz="1000" dirty="0" err="1">
                <a:latin typeface="+mn-ea"/>
              </a:rPr>
              <a:t>염라동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7"/>
              </a:rPr>
              <a:t>http://www.teaminterface.com/portfolio-item/saltway-2/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3. </a:t>
            </a:r>
            <a:r>
              <a:rPr lang="ko-KR" altLang="en-US" sz="1000" dirty="0">
                <a:latin typeface="+mn-ea"/>
              </a:rPr>
              <a:t>서울 도봉구 쌍문동 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8"/>
              </a:rPr>
              <a:t>https://mediahub.seoul.go.kr/archives/978996</a:t>
            </a:r>
            <a:endParaRPr lang="en-US" altLang="ko-KR" sz="1000" dirty="0"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CPTED (</a:t>
            </a:r>
            <a:r>
              <a:rPr lang="ko-KR" altLang="en-US" sz="1000" dirty="0">
                <a:latin typeface="+mn-ea"/>
              </a:rPr>
              <a:t>범죄예방디자인</a:t>
            </a:r>
            <a:r>
              <a:rPr lang="en-US" altLang="ko-KR" sz="1000" dirty="0">
                <a:latin typeface="+mn-ea"/>
              </a:rPr>
              <a:t>) = </a:t>
            </a:r>
            <a:r>
              <a:rPr lang="en-US" altLang="ko-KR" sz="1000" dirty="0">
                <a:latin typeface="+mn-ea"/>
                <a:hlinkClick r:id="rId9"/>
              </a:rPr>
              <a:t>http://www.cpted.kr/?r=home&amp;c=02/0203</a:t>
            </a:r>
            <a:endParaRPr lang="en-US" altLang="ko-KR" sz="1000" dirty="0"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r>
              <a:rPr lang="ko-KR" altLang="en-US" sz="1000" dirty="0">
                <a:latin typeface="+mn-ea"/>
              </a:rPr>
              <a:t>이미지 </a:t>
            </a:r>
            <a:r>
              <a:rPr lang="en-US" altLang="ko-KR" sz="1000" dirty="0">
                <a:latin typeface="+mn-ea"/>
              </a:rPr>
              <a:t>= </a:t>
            </a:r>
            <a:r>
              <a:rPr lang="en-US" altLang="ko-KR" sz="1000" dirty="0">
                <a:latin typeface="+mn-ea"/>
                <a:hlinkClick r:id="rId10"/>
              </a:rPr>
              <a:t>https://unsplash.com/s/photos/seoul</a:t>
            </a:r>
            <a:endParaRPr lang="en-US" altLang="ko-KR" sz="1000" dirty="0"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endParaRPr lang="ko-KR" altLang="en-US" sz="10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17887-2DD4-491F-9C6C-81BED25083BD}"/>
              </a:ext>
            </a:extLst>
          </p:cNvPr>
          <p:cNvSpPr txBox="1"/>
          <p:nvPr/>
        </p:nvSpPr>
        <p:spPr>
          <a:xfrm>
            <a:off x="459740" y="21368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출처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4CDD37-BB73-460B-A2A3-49E25D289CE4}"/>
              </a:ext>
            </a:extLst>
          </p:cNvPr>
          <p:cNvCxnSpPr>
            <a:cxnSpLocks/>
          </p:cNvCxnSpPr>
          <p:nvPr/>
        </p:nvCxnSpPr>
        <p:spPr>
          <a:xfrm>
            <a:off x="459740" y="867287"/>
            <a:ext cx="5636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92336B-0EB4-4F4C-8D06-688BEFC8E1AE}"/>
              </a:ext>
            </a:extLst>
          </p:cNvPr>
          <p:cNvCxnSpPr>
            <a:cxnSpLocks/>
          </p:cNvCxnSpPr>
          <p:nvPr/>
        </p:nvCxnSpPr>
        <p:spPr>
          <a:xfrm>
            <a:off x="6096000" y="867287"/>
            <a:ext cx="56362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E05142-0E91-4543-8741-068C25D3B872}"/>
              </a:ext>
            </a:extLst>
          </p:cNvPr>
          <p:cNvSpPr txBox="1"/>
          <p:nvPr/>
        </p:nvSpPr>
        <p:spPr>
          <a:xfrm>
            <a:off x="9906119" y="2136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참고자료</a:t>
            </a:r>
            <a:endParaRPr lang="ko-KR" alt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50FEA-7EE7-4184-AF7D-4F4271677E3F}"/>
              </a:ext>
            </a:extLst>
          </p:cNvPr>
          <p:cNvSpPr txBox="1"/>
          <p:nvPr/>
        </p:nvSpPr>
        <p:spPr>
          <a:xfrm>
            <a:off x="6548120" y="1083732"/>
            <a:ext cx="5191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Folium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기초 공부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= 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+mn-ea"/>
                <a:hlinkClick r:id="rId11"/>
              </a:rPr>
              <a:t>https://rk1993.tistory.com/entry/Python%EC%A7%80%EB%8F%84-%EB%8D%B0%EC%9D%B4%ED%84%B0-%EC%8B%9C%EA%B0%81%ED%99%94-Folium-%EA%B8%B0%EC%B4%88-%EC%8B%A4%EC%8A%B5%ED%95%98%EA%B8%B0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+mn-ea"/>
                <a:hlinkClick r:id="rId12"/>
              </a:rPr>
              <a:t>https://velog.io/@hhhong/%EB%8D%B0%EC%9D%B4%ED%84%B0%EC%82%AC%EC%9D%B4%EC%96%B8%EC%8A%A4-04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파이썬 코드 공부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= 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+mn-ea"/>
                <a:hlinkClick r:id="rId13"/>
              </a:rPr>
              <a:t>https://wikidocs.net/book/922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009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2406428" cy="1040914"/>
            <a:chOff x="426720" y="84905"/>
            <a:chExt cx="2406428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목록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부록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372C9BA-9E69-476A-9380-65F6D8F73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" y="1657385"/>
            <a:ext cx="3957812" cy="45705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89E976-BA2A-4855-9BB7-D27A814DC76D}"/>
              </a:ext>
            </a:extLst>
          </p:cNvPr>
          <p:cNvSpPr txBox="1"/>
          <p:nvPr/>
        </p:nvSpPr>
        <p:spPr>
          <a:xfrm>
            <a:off x="426720" y="1381430"/>
            <a:ext cx="1742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범죄 현황 데이터 </a:t>
            </a:r>
            <a:r>
              <a:rPr lang="ko-KR" altLang="en-US" sz="1000" dirty="0" err="1">
                <a:latin typeface="+mn-ea"/>
              </a:rPr>
              <a:t>전처리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07D41-D586-4561-9A95-5AE294B5C9D0}"/>
              </a:ext>
            </a:extLst>
          </p:cNvPr>
          <p:cNvSpPr txBox="1"/>
          <p:nvPr/>
        </p:nvSpPr>
        <p:spPr>
          <a:xfrm>
            <a:off x="5898372" y="1343844"/>
            <a:ext cx="1742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범죄 현황 데이터 </a:t>
            </a:r>
            <a:r>
              <a:rPr lang="ko-KR" altLang="en-US" sz="1000" dirty="0" err="1">
                <a:latin typeface="+mn-ea"/>
              </a:rPr>
              <a:t>전처리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01B64F-94CC-402C-A899-0100BD6E0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348" y="1657385"/>
            <a:ext cx="3055420" cy="19206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8557AE-A0F2-467D-BF14-1FE019490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264" y="1657385"/>
            <a:ext cx="2939739" cy="34289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BEF50F-5BC2-4425-9634-93BA185A5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575" y="5307027"/>
            <a:ext cx="5395149" cy="9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7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2406428" cy="1040914"/>
            <a:chOff x="426720" y="84905"/>
            <a:chExt cx="2406428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목록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부록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89E976-BA2A-4855-9BB7-D27A814DC76D}"/>
              </a:ext>
            </a:extLst>
          </p:cNvPr>
          <p:cNvSpPr txBox="1"/>
          <p:nvPr/>
        </p:nvSpPr>
        <p:spPr>
          <a:xfrm>
            <a:off x="426720" y="1381430"/>
            <a:ext cx="1742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범죄 현황 데이터 </a:t>
            </a:r>
            <a:r>
              <a:rPr lang="ko-KR" altLang="en-US" sz="1000" dirty="0" err="1">
                <a:latin typeface="+mn-ea"/>
              </a:rPr>
              <a:t>전처리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07D41-D586-4561-9A95-5AE294B5C9D0}"/>
              </a:ext>
            </a:extLst>
          </p:cNvPr>
          <p:cNvSpPr txBox="1"/>
          <p:nvPr/>
        </p:nvSpPr>
        <p:spPr>
          <a:xfrm>
            <a:off x="5898372" y="1343844"/>
            <a:ext cx="1742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범죄 현황 데이터 </a:t>
            </a:r>
            <a:r>
              <a:rPr lang="ko-KR" altLang="en-US" sz="1000" dirty="0" err="1">
                <a:latin typeface="+mn-ea"/>
              </a:rPr>
              <a:t>전처리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881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2406428" cy="1040914"/>
            <a:chOff x="426720" y="84905"/>
            <a:chExt cx="2406428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목록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부록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89E976-BA2A-4855-9BB7-D27A814DC76D}"/>
              </a:ext>
            </a:extLst>
          </p:cNvPr>
          <p:cNvSpPr txBox="1"/>
          <p:nvPr/>
        </p:nvSpPr>
        <p:spPr>
          <a:xfrm>
            <a:off x="426720" y="1381430"/>
            <a:ext cx="1742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범죄 현황 데이터 </a:t>
            </a:r>
            <a:r>
              <a:rPr lang="ko-KR" altLang="en-US" sz="1000" dirty="0" err="1">
                <a:latin typeface="+mn-ea"/>
              </a:rPr>
              <a:t>전처리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07D41-D586-4561-9A95-5AE294B5C9D0}"/>
              </a:ext>
            </a:extLst>
          </p:cNvPr>
          <p:cNvSpPr txBox="1"/>
          <p:nvPr/>
        </p:nvSpPr>
        <p:spPr>
          <a:xfrm>
            <a:off x="5898372" y="1343844"/>
            <a:ext cx="1742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범죄 현황 데이터 </a:t>
            </a:r>
            <a:r>
              <a:rPr lang="ko-KR" altLang="en-US" sz="1000" dirty="0" err="1">
                <a:latin typeface="+mn-ea"/>
              </a:rPr>
              <a:t>전처리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592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2406428" cy="1040914"/>
            <a:chOff x="426720" y="84905"/>
            <a:chExt cx="2406428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24064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목록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부록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89E976-BA2A-4855-9BB7-D27A814DC76D}"/>
              </a:ext>
            </a:extLst>
          </p:cNvPr>
          <p:cNvSpPr txBox="1"/>
          <p:nvPr/>
        </p:nvSpPr>
        <p:spPr>
          <a:xfrm>
            <a:off x="426720" y="1381430"/>
            <a:ext cx="1742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범죄 현황 데이터 </a:t>
            </a:r>
            <a:r>
              <a:rPr lang="ko-KR" altLang="en-US" sz="1000" dirty="0" err="1">
                <a:latin typeface="+mn-ea"/>
              </a:rPr>
              <a:t>전처리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07D41-D586-4561-9A95-5AE294B5C9D0}"/>
              </a:ext>
            </a:extLst>
          </p:cNvPr>
          <p:cNvSpPr txBox="1"/>
          <p:nvPr/>
        </p:nvSpPr>
        <p:spPr>
          <a:xfrm>
            <a:off x="5898372" y="1343844"/>
            <a:ext cx="1742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범죄 현황 데이터 </a:t>
            </a:r>
            <a:r>
              <a:rPr lang="ko-KR" altLang="en-US" sz="1000" dirty="0" err="1">
                <a:latin typeface="+mn-ea"/>
              </a:rPr>
              <a:t>전처리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711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EBEB6E3-3DA3-418B-8D15-95DB928D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75" y="1610653"/>
            <a:ext cx="3435949" cy="144000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7064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주제 및 선정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286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r>
              <a:rPr lang="ko-KR" altLang="en-US" sz="1600" dirty="0">
                <a:solidFill>
                  <a:schemeClr val="bg1"/>
                </a:solidFill>
              </a:rPr>
              <a:t>프로젝트 소개 및 개요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F59C52-178D-4470-BFA5-40DB36671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684" y="3121311"/>
            <a:ext cx="1800000" cy="1498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B345C4-9D3B-4676-B0BC-7AA4E91A8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889" y="4756915"/>
            <a:ext cx="1800000" cy="15277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1728BB-0558-46B1-8EC2-958A2A89F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889" y="3106897"/>
            <a:ext cx="1800000" cy="14751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BFBB3B-2903-4185-85E1-E7D0A4AD14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9953" y="4771621"/>
            <a:ext cx="1800000" cy="156169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510C64D-39FC-4D4A-B7B9-956A08CCFD52}"/>
              </a:ext>
            </a:extLst>
          </p:cNvPr>
          <p:cNvGrpSpPr/>
          <p:nvPr/>
        </p:nvGrpSpPr>
        <p:grpSpPr>
          <a:xfrm>
            <a:off x="1102047" y="1900271"/>
            <a:ext cx="4777310" cy="879028"/>
            <a:chOff x="2760345" y="411136"/>
            <a:chExt cx="2658110" cy="96803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CBBE51F-EE96-486C-8131-B4C9ACCC1BD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사각형: 둥근 모서리 4">
              <a:extLst>
                <a:ext uri="{FF2B5EF4-FFF2-40B4-BE49-F238E27FC236}">
                  <a16:creationId xmlns:a16="http://schemas.microsoft.com/office/drawing/2014/main" id="{270ABE37-15E6-4571-BDEE-23F27A03939C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dirty="0">
                  <a:latin typeface="+mn-ea"/>
                </a:rPr>
                <a:t>서울시 자치구마다 다른 범죄 양상</a:t>
              </a:r>
              <a:endParaRPr lang="ko-KR" altLang="en-US" sz="2000" kern="1200" dirty="0"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810F20-2DE9-42D2-8E86-470A26BC0551}"/>
              </a:ext>
            </a:extLst>
          </p:cNvPr>
          <p:cNvGrpSpPr/>
          <p:nvPr/>
        </p:nvGrpSpPr>
        <p:grpSpPr>
          <a:xfrm>
            <a:off x="1102047" y="3361090"/>
            <a:ext cx="4777310" cy="879028"/>
            <a:chOff x="2760345" y="411136"/>
            <a:chExt cx="2658110" cy="96803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2710E1E-DB8C-4038-ADFD-FC0C832B2900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041346E5-ECA3-4D82-B1BF-7C6F61CD5106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의심 요인을 변수로 지정하여</a:t>
              </a:r>
              <a:endParaRPr lang="en-US" altLang="ko-KR" sz="2000" kern="1200" dirty="0">
                <a:latin typeface="+mn-ea"/>
              </a:endParaRPr>
            </a:p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사용한 가설 검증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191C111-B975-445B-83EC-A9C4E37BD892}"/>
              </a:ext>
            </a:extLst>
          </p:cNvPr>
          <p:cNvGrpSpPr/>
          <p:nvPr/>
        </p:nvGrpSpPr>
        <p:grpSpPr>
          <a:xfrm>
            <a:off x="1102047" y="4834857"/>
            <a:ext cx="4777310" cy="879028"/>
            <a:chOff x="2760345" y="411136"/>
            <a:chExt cx="2658110" cy="96803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26B7224-3E5C-468B-8D79-1030BBF33C55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사각형: 둥근 모서리 4">
              <a:extLst>
                <a:ext uri="{FF2B5EF4-FFF2-40B4-BE49-F238E27FC236}">
                  <a16:creationId xmlns:a16="http://schemas.microsoft.com/office/drawing/2014/main" id="{4A077C2F-D2F7-46E5-A85D-097DFDA718DB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dirty="0">
                  <a:latin typeface="+mn-ea"/>
                </a:rPr>
                <a:t>결과를 도출하고</a:t>
              </a:r>
              <a:endParaRPr lang="en-US" altLang="ko-KR" sz="2000" dirty="0">
                <a:latin typeface="+mn-ea"/>
              </a:endParaRPr>
            </a:p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dirty="0">
                  <a:latin typeface="+mn-ea"/>
                </a:rPr>
                <a:t>관련된 범죄 예방활동을 제시</a:t>
              </a:r>
              <a:endParaRPr lang="ko-KR" altLang="en-US" sz="2000" kern="1200" dirty="0">
                <a:latin typeface="+mn-ea"/>
              </a:endParaRPr>
            </a:p>
          </p:txBody>
        </p:sp>
      </p:grp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7378C591-C462-44FA-A8E0-6B122C54B98C}"/>
              </a:ext>
            </a:extLst>
          </p:cNvPr>
          <p:cNvSpPr/>
          <p:nvPr/>
        </p:nvSpPr>
        <p:spPr>
          <a:xfrm>
            <a:off x="3283393" y="2958290"/>
            <a:ext cx="414617" cy="27088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F3B9C831-664C-4F93-8374-5F030D4BD242}"/>
              </a:ext>
            </a:extLst>
          </p:cNvPr>
          <p:cNvSpPr/>
          <p:nvPr/>
        </p:nvSpPr>
        <p:spPr>
          <a:xfrm>
            <a:off x="3283392" y="4389500"/>
            <a:ext cx="414617" cy="27088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3780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286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r>
              <a:rPr lang="ko-KR" altLang="en-US" sz="1600" dirty="0">
                <a:solidFill>
                  <a:schemeClr val="bg1"/>
                </a:solidFill>
              </a:rPr>
              <a:t>프로젝트 소개 및 개요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E68C8A-E8A0-42DA-B58C-D917382D2A8A}"/>
              </a:ext>
            </a:extLst>
          </p:cNvPr>
          <p:cNvSpPr/>
          <p:nvPr/>
        </p:nvSpPr>
        <p:spPr>
          <a:xfrm>
            <a:off x="515948" y="1828800"/>
            <a:ext cx="2044700" cy="4127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1C22-4DEF-4FC1-847C-FE567CA55CAA}"/>
              </a:ext>
            </a:extLst>
          </p:cNvPr>
          <p:cNvSpPr/>
          <p:nvPr/>
        </p:nvSpPr>
        <p:spPr>
          <a:xfrm>
            <a:off x="9639300" y="1828800"/>
            <a:ext cx="2044700" cy="4127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351A95CE-C0CD-47C3-B19B-E76D7E7E5212}"/>
              </a:ext>
            </a:extLst>
          </p:cNvPr>
          <p:cNvSpPr/>
          <p:nvPr/>
        </p:nvSpPr>
        <p:spPr>
          <a:xfrm>
            <a:off x="2887133" y="3378200"/>
            <a:ext cx="330200" cy="1054097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9A3E8221-F757-4602-ABC8-B95CB403AA9E}"/>
              </a:ext>
            </a:extLst>
          </p:cNvPr>
          <p:cNvSpPr/>
          <p:nvPr/>
        </p:nvSpPr>
        <p:spPr>
          <a:xfrm>
            <a:off x="8974667" y="3378200"/>
            <a:ext cx="330200" cy="1054097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E3C393-A765-423D-BD62-8F51238A6B2D}"/>
              </a:ext>
            </a:extLst>
          </p:cNvPr>
          <p:cNvSpPr txBox="1"/>
          <p:nvPr/>
        </p:nvSpPr>
        <p:spPr>
          <a:xfrm>
            <a:off x="649339" y="2286125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대 범죄현황과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관련 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10D721-0FA1-4948-B054-B8813437D54A}"/>
              </a:ext>
            </a:extLst>
          </p:cNvPr>
          <p:cNvSpPr txBox="1"/>
          <p:nvPr/>
        </p:nvSpPr>
        <p:spPr>
          <a:xfrm>
            <a:off x="507999" y="2929514"/>
            <a:ext cx="204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서울시 자치구에 따라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발생한 </a:t>
            </a:r>
            <a:r>
              <a:rPr lang="en-US" altLang="ko-KR" sz="1000" dirty="0">
                <a:solidFill>
                  <a:schemeClr val="bg1"/>
                </a:solidFill>
              </a:rPr>
              <a:t>5</a:t>
            </a:r>
            <a:r>
              <a:rPr lang="ko-KR" altLang="en-US" sz="1000" dirty="0">
                <a:solidFill>
                  <a:schemeClr val="bg1"/>
                </a:solidFill>
              </a:rPr>
              <a:t>대 범죄현황 데이터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6C3158-5B92-4531-8BCE-2C00A82F6DC1}"/>
              </a:ext>
            </a:extLst>
          </p:cNvPr>
          <p:cNvSpPr/>
          <p:nvPr/>
        </p:nvSpPr>
        <p:spPr>
          <a:xfrm>
            <a:off x="3551767" y="1828800"/>
            <a:ext cx="2044700" cy="41274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62B2D5C-735F-4E21-8284-7E00B62C474B}"/>
              </a:ext>
            </a:extLst>
          </p:cNvPr>
          <p:cNvSpPr/>
          <p:nvPr/>
        </p:nvSpPr>
        <p:spPr>
          <a:xfrm>
            <a:off x="6595534" y="1828800"/>
            <a:ext cx="2044700" cy="4127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화살표: 갈매기형 수장 47">
            <a:extLst>
              <a:ext uri="{FF2B5EF4-FFF2-40B4-BE49-F238E27FC236}">
                <a16:creationId xmlns:a16="http://schemas.microsoft.com/office/drawing/2014/main" id="{4CE2104C-7262-40B6-B9A4-D0791CA33E24}"/>
              </a:ext>
            </a:extLst>
          </p:cNvPr>
          <p:cNvSpPr/>
          <p:nvPr/>
        </p:nvSpPr>
        <p:spPr>
          <a:xfrm>
            <a:off x="5930900" y="3378200"/>
            <a:ext cx="330200" cy="1054097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974A7A-C067-49A5-A966-7157DB4459CC}"/>
              </a:ext>
            </a:extLst>
          </p:cNvPr>
          <p:cNvSpPr txBox="1"/>
          <p:nvPr/>
        </p:nvSpPr>
        <p:spPr>
          <a:xfrm>
            <a:off x="713457" y="433775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0A80EF-C2A6-4F24-8025-44779826D4C1}"/>
              </a:ext>
            </a:extLst>
          </p:cNvPr>
          <p:cNvSpPr txBox="1"/>
          <p:nvPr/>
        </p:nvSpPr>
        <p:spPr>
          <a:xfrm>
            <a:off x="515948" y="4705752"/>
            <a:ext cx="2044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자치구별을 기준으로 데이터 추출 및 처리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범주는 </a:t>
            </a:r>
            <a:r>
              <a:rPr lang="en-US" altLang="ko-KR" sz="1000" dirty="0">
                <a:solidFill>
                  <a:schemeClr val="bg1"/>
                </a:solidFill>
              </a:rPr>
              <a:t>2014</a:t>
            </a:r>
            <a:r>
              <a:rPr lang="ko-KR" altLang="en-US" sz="1000" dirty="0">
                <a:solidFill>
                  <a:schemeClr val="bg1"/>
                </a:solidFill>
              </a:rPr>
              <a:t>년부터 </a:t>
            </a:r>
            <a:r>
              <a:rPr lang="en-US" altLang="ko-KR" sz="1000" dirty="0">
                <a:solidFill>
                  <a:schemeClr val="bg1"/>
                </a:solidFill>
              </a:rPr>
              <a:t>2020</a:t>
            </a:r>
            <a:r>
              <a:rPr lang="ko-KR" altLang="en-US" sz="1000" dirty="0">
                <a:solidFill>
                  <a:schemeClr val="bg1"/>
                </a:solidFill>
              </a:rPr>
              <a:t>년도 사이 적용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CED622-79BF-4CAA-B761-6CA1CA84D7E7}"/>
              </a:ext>
            </a:extLst>
          </p:cNvPr>
          <p:cNvSpPr txBox="1"/>
          <p:nvPr/>
        </p:nvSpPr>
        <p:spPr>
          <a:xfrm>
            <a:off x="3840579" y="2286125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가설 설정 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데이터 수집</a:t>
            </a:r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9DBF756C-7DAE-4DE8-9CED-1F451E275653}"/>
              </a:ext>
            </a:extLst>
          </p:cNvPr>
          <p:cNvSpPr/>
          <p:nvPr/>
        </p:nvSpPr>
        <p:spPr>
          <a:xfrm>
            <a:off x="1330988" y="3697617"/>
            <a:ext cx="414617" cy="270880"/>
          </a:xfrm>
          <a:prstGeom prst="downArrow">
            <a:avLst/>
          </a:prstGeom>
          <a:solidFill>
            <a:srgbClr val="F7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84D65"/>
              </a:solidFill>
            </a:endParaRPr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AA95B2E6-9399-4113-BB59-6FF766A6A604}"/>
              </a:ext>
            </a:extLst>
          </p:cNvPr>
          <p:cNvSpPr/>
          <p:nvPr/>
        </p:nvSpPr>
        <p:spPr>
          <a:xfrm>
            <a:off x="4366807" y="3697617"/>
            <a:ext cx="414617" cy="270880"/>
          </a:xfrm>
          <a:prstGeom prst="downArrow">
            <a:avLst/>
          </a:prstGeom>
          <a:solidFill>
            <a:srgbClr val="F7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84D65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428499-FB8A-4223-90B2-D186E7876803}"/>
              </a:ext>
            </a:extLst>
          </p:cNvPr>
          <p:cNvSpPr txBox="1"/>
          <p:nvPr/>
        </p:nvSpPr>
        <p:spPr>
          <a:xfrm>
            <a:off x="3551764" y="2930863"/>
            <a:ext cx="204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범죄 발생과 관련 있는 </a:t>
            </a:r>
            <a:r>
              <a:rPr lang="en-US" altLang="ko-KR" sz="1000" dirty="0">
                <a:solidFill>
                  <a:schemeClr val="bg1"/>
                </a:solidFill>
              </a:rPr>
              <a:t>5</a:t>
            </a:r>
            <a:r>
              <a:rPr lang="ko-KR" altLang="en-US" sz="1000" dirty="0">
                <a:solidFill>
                  <a:schemeClr val="bg1"/>
                </a:solidFill>
              </a:rPr>
              <a:t>가지 가설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DBC4BD-6F7F-4678-A1B4-D923302472E3}"/>
              </a:ext>
            </a:extLst>
          </p:cNvPr>
          <p:cNvSpPr txBox="1"/>
          <p:nvPr/>
        </p:nvSpPr>
        <p:spPr>
          <a:xfrm>
            <a:off x="3757222" y="433514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7378271-C5DD-417C-AEF1-3247B800733B}"/>
              </a:ext>
            </a:extLst>
          </p:cNvPr>
          <p:cNvSpPr txBox="1"/>
          <p:nvPr/>
        </p:nvSpPr>
        <p:spPr>
          <a:xfrm>
            <a:off x="3559713" y="4705752"/>
            <a:ext cx="2044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자치구별을 기준으로 데이터 추출 및 처리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범주는 </a:t>
            </a:r>
            <a:r>
              <a:rPr lang="en-US" altLang="ko-KR" sz="1000" dirty="0">
                <a:solidFill>
                  <a:schemeClr val="bg1"/>
                </a:solidFill>
              </a:rPr>
              <a:t>2014</a:t>
            </a:r>
            <a:r>
              <a:rPr lang="ko-KR" altLang="en-US" sz="1000" dirty="0">
                <a:solidFill>
                  <a:schemeClr val="bg1"/>
                </a:solidFill>
              </a:rPr>
              <a:t>년부터 </a:t>
            </a:r>
            <a:r>
              <a:rPr lang="en-US" altLang="ko-KR" sz="1000" dirty="0">
                <a:solidFill>
                  <a:schemeClr val="bg1"/>
                </a:solidFill>
              </a:rPr>
              <a:t>2020</a:t>
            </a:r>
            <a:r>
              <a:rPr lang="ko-KR" altLang="en-US" sz="1000" dirty="0">
                <a:solidFill>
                  <a:schemeClr val="bg1"/>
                </a:solidFill>
              </a:rPr>
              <a:t>년도 사이 적용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28FFED-04F2-4116-B450-F8BA8D855BEA}"/>
              </a:ext>
            </a:extLst>
          </p:cNvPr>
          <p:cNvSpPr txBox="1"/>
          <p:nvPr/>
        </p:nvSpPr>
        <p:spPr>
          <a:xfrm>
            <a:off x="6768935" y="2281700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데이터 분석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가설검증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C84F60-1F8D-4D67-B5EE-DF49F36628A9}"/>
              </a:ext>
            </a:extLst>
          </p:cNvPr>
          <p:cNvSpPr txBox="1"/>
          <p:nvPr/>
        </p:nvSpPr>
        <p:spPr>
          <a:xfrm>
            <a:off x="6587579" y="2926476"/>
            <a:ext cx="204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상관계수 분석을 이용한 가설 검증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712C8CA0-055B-4098-80E9-250B66FFBE64}"/>
              </a:ext>
            </a:extLst>
          </p:cNvPr>
          <p:cNvSpPr/>
          <p:nvPr/>
        </p:nvSpPr>
        <p:spPr>
          <a:xfrm>
            <a:off x="7410575" y="3697617"/>
            <a:ext cx="414617" cy="270880"/>
          </a:xfrm>
          <a:prstGeom prst="downArrow">
            <a:avLst/>
          </a:prstGeom>
          <a:solidFill>
            <a:srgbClr val="F7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84D65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05AEAB-D237-4E41-9966-41F53B4113AF}"/>
              </a:ext>
            </a:extLst>
          </p:cNvPr>
          <p:cNvSpPr txBox="1"/>
          <p:nvPr/>
        </p:nvSpPr>
        <p:spPr>
          <a:xfrm>
            <a:off x="7023869" y="4335141"/>
            <a:ext cx="11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결론 도출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714FDA-A167-4C06-95F2-6322C0FF7233}"/>
              </a:ext>
            </a:extLst>
          </p:cNvPr>
          <p:cNvSpPr txBox="1"/>
          <p:nvPr/>
        </p:nvSpPr>
        <p:spPr>
          <a:xfrm>
            <a:off x="6603482" y="4698775"/>
            <a:ext cx="2044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가설의 기각 여부 결정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범죄 유형에 따른 자치구 순위 도출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2D6BCA9-58F5-4790-B730-20A715A59F6A}"/>
              </a:ext>
            </a:extLst>
          </p:cNvPr>
          <p:cNvSpPr txBox="1"/>
          <p:nvPr/>
        </p:nvSpPr>
        <p:spPr>
          <a:xfrm>
            <a:off x="9844761" y="2281700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범죄 예방방안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제시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CDAC580-4608-4CC3-A203-EB01136CE896}"/>
              </a:ext>
            </a:extLst>
          </p:cNvPr>
          <p:cNvSpPr txBox="1"/>
          <p:nvPr/>
        </p:nvSpPr>
        <p:spPr>
          <a:xfrm>
            <a:off x="9639301" y="2926476"/>
            <a:ext cx="204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범죄 발생 유형과 자치구에 따른 예방방안 제시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C15C9B5-EB95-4A17-BD4D-6B99BC3CBAB8}"/>
              </a:ext>
            </a:extLst>
          </p:cNvPr>
          <p:cNvSpPr txBox="1"/>
          <p:nvPr/>
        </p:nvSpPr>
        <p:spPr>
          <a:xfrm>
            <a:off x="10107653" y="386721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프로젝트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27E222-EFC1-4150-A467-9E62A865F977}"/>
              </a:ext>
            </a:extLst>
          </p:cNvPr>
          <p:cNvSpPr txBox="1"/>
          <p:nvPr/>
        </p:nvSpPr>
        <p:spPr>
          <a:xfrm>
            <a:off x="9639299" y="4509610"/>
            <a:ext cx="2044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회고 및 개선점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bg1"/>
                </a:solidFill>
              </a:rPr>
              <a:t>느낀점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출처 및 참고자료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사용한 코드 목록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4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4357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구성원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286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r>
              <a:rPr lang="ko-KR" altLang="en-US" sz="1600" dirty="0">
                <a:solidFill>
                  <a:schemeClr val="bg1"/>
                </a:solidFill>
              </a:rPr>
              <a:t>프로젝트 소개 및 개요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graphicFrame>
        <p:nvGraphicFramePr>
          <p:cNvPr id="13" name="표 7">
            <a:extLst>
              <a:ext uri="{FF2B5EF4-FFF2-40B4-BE49-F238E27FC236}">
                <a16:creationId xmlns:a16="http://schemas.microsoft.com/office/drawing/2014/main" id="{8AE5AA48-FAA7-41CD-AE7F-6207E5371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516335"/>
              </p:ext>
            </p:extLst>
          </p:nvPr>
        </p:nvGraphicFramePr>
        <p:xfrm>
          <a:off x="1256030" y="1714371"/>
          <a:ext cx="9679940" cy="446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505">
                  <a:extLst>
                    <a:ext uri="{9D8B030D-6E8A-4147-A177-3AD203B41FA5}">
                      <a16:colId xmlns:a16="http://schemas.microsoft.com/office/drawing/2014/main" val="3601632680"/>
                    </a:ext>
                  </a:extLst>
                </a:gridCol>
                <a:gridCol w="8212435">
                  <a:extLst>
                    <a:ext uri="{9D8B030D-6E8A-4147-A177-3AD203B41FA5}">
                      <a16:colId xmlns:a16="http://schemas.microsoft.com/office/drawing/2014/main" val="1572637812"/>
                    </a:ext>
                  </a:extLst>
                </a:gridCol>
              </a:tblGrid>
              <a:tr h="69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이 </a:t>
                      </a:r>
                      <a:r>
                        <a:rPr lang="ko-KR" altLang="en-US" sz="2400" dirty="0" err="1"/>
                        <a:t>름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역 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258563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문병욱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팀장</a:t>
                      </a:r>
                      <a:endParaRPr lang="en-US" altLang="ko-KR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5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대 범죄현황 데이터 수집 및 </a:t>
                      </a:r>
                      <a:r>
                        <a:rPr lang="ko-KR" alt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en-US" altLang="ko-KR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folium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모듈 학습 및 공유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데이터 시각화</a:t>
                      </a:r>
                      <a:endParaRPr lang="en-US" altLang="ko-KR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PPT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제작과 발표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107261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전재원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5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대 범죄현황 데이터 수집 및 </a:t>
                      </a:r>
                      <a:r>
                        <a:rPr lang="ko-KR" alt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en-US" altLang="ko-KR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고위험 </a:t>
                      </a:r>
                      <a:r>
                        <a:rPr lang="ko-KR" alt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음주율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유흥주점 개수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범죄시간 데이터 수집 및 </a:t>
                      </a:r>
                      <a:r>
                        <a:rPr lang="ko-KR" alt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ko-KR" altLang="en-US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424934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박상우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5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대 범죄현황 데이터 수집 및 </a:t>
                      </a:r>
                      <a:r>
                        <a:rPr lang="ko-KR" alt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en-US" altLang="ko-KR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서울시 자치구에 따른 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CCTV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설치 현황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범죄가 발생하는 시간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시간에 따른 생활인구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</a:t>
                      </a:r>
                      <a:b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서울시 면적 데이터 수집 및 </a:t>
                      </a:r>
                      <a:r>
                        <a:rPr lang="ko-KR" alt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ko-KR" altLang="en-US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784042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신은영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5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대 범죄현황 데이터 수집 및 </a:t>
                      </a:r>
                      <a:r>
                        <a:rPr lang="ko-KR" alt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en-US" altLang="ko-KR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•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장소에 따른 범죄 현황</a:t>
                      </a:r>
                      <a:r>
                        <a:rPr lang="en-US" altLang="ko-KR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자치구별 가로등 개수 파악 데이터 수집 및 </a:t>
                      </a:r>
                      <a:r>
                        <a:rPr lang="ko-KR" altLang="en-US" sz="14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ko-KR" altLang="en-US" sz="14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53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17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256156"/>
              <a:chOff x="6473773" y="2535311"/>
              <a:chExt cx="5035656" cy="1256156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수행 과정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2,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D9861AC-045D-4499-9C10-99F8FBEFFD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931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5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2932213" cy="1040914"/>
            <a:chOff x="426720" y="84905"/>
            <a:chExt cx="2932213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9322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데이터 수집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4F1B301-6834-43DA-B95C-20CED096F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23" y="1556706"/>
            <a:ext cx="5400000" cy="353049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C05E92B-3998-47E0-A641-80BD40BF0725}"/>
              </a:ext>
            </a:extLst>
          </p:cNvPr>
          <p:cNvGrpSpPr/>
          <p:nvPr/>
        </p:nvGrpSpPr>
        <p:grpSpPr>
          <a:xfrm>
            <a:off x="1171207" y="5344842"/>
            <a:ext cx="4375451" cy="411865"/>
            <a:chOff x="2760345" y="411136"/>
            <a:chExt cx="2658110" cy="96803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44BCD94-38A1-4EE3-990D-745BFBC3BE7C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사각형: 둥근 모서리 4">
              <a:extLst>
                <a:ext uri="{FF2B5EF4-FFF2-40B4-BE49-F238E27FC236}">
                  <a16:creationId xmlns:a16="http://schemas.microsoft.com/office/drawing/2014/main" id="{D647656D-3D17-45C6-80E7-DB7C459A9CA4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나눔스퀘어 (본문)"/>
                  <a:ea typeface="+mj-ea"/>
                </a:rPr>
                <a:t>서울 </a:t>
              </a:r>
              <a:r>
                <a:rPr lang="ko-KR" altLang="en-US" sz="2000" kern="1200" dirty="0" err="1">
                  <a:latin typeface="나눔스퀘어 (본문)"/>
                  <a:ea typeface="+mj-ea"/>
                </a:rPr>
                <a:t>열린데이터</a:t>
              </a:r>
              <a:r>
                <a:rPr lang="ko-KR" altLang="en-US" sz="2000" kern="1200" dirty="0">
                  <a:latin typeface="나눔스퀘어 (본문)"/>
                  <a:ea typeface="+mj-ea"/>
                </a:rPr>
                <a:t> 광장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C7D0F70-0581-4052-8939-886B3B381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277" y="1556706"/>
            <a:ext cx="5400000" cy="340766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13B1F9-DED2-44F1-961A-169F15F38C1F}"/>
              </a:ext>
            </a:extLst>
          </p:cNvPr>
          <p:cNvGrpSpPr/>
          <p:nvPr/>
        </p:nvGrpSpPr>
        <p:grpSpPr>
          <a:xfrm>
            <a:off x="6780551" y="5324737"/>
            <a:ext cx="4375451" cy="411865"/>
            <a:chOff x="2760345" y="411136"/>
            <a:chExt cx="2658110" cy="96803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DE5E0E6-783C-4AEC-9950-93054292A105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사각형: 둥근 모서리 4">
              <a:extLst>
                <a:ext uri="{FF2B5EF4-FFF2-40B4-BE49-F238E27FC236}">
                  <a16:creationId xmlns:a16="http://schemas.microsoft.com/office/drawing/2014/main" id="{ED9FA7A3-27DE-4334-998B-2030B0D97A18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나눔스퀘어 (본문)"/>
                  <a:ea typeface="+mj-ea"/>
                </a:rPr>
                <a:t>서울시 </a:t>
              </a:r>
              <a:r>
                <a:rPr lang="en-US" altLang="ko-KR" sz="2000" kern="1200" dirty="0">
                  <a:latin typeface="나눔스퀘어 (본문)"/>
                  <a:ea typeface="+mj-ea"/>
                </a:rPr>
                <a:t>5</a:t>
              </a:r>
              <a:r>
                <a:rPr lang="ko-KR" altLang="en-US" sz="2000" kern="1200" dirty="0">
                  <a:latin typeface="나눔스퀘어 (본문)"/>
                  <a:ea typeface="+mj-ea"/>
                </a:rPr>
                <a:t>대 범죄 발생현황 통계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298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3457998" cy="1040914"/>
            <a:chOff x="426720" y="84905"/>
            <a:chExt cx="3457998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345799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데이터 </a:t>
              </a:r>
              <a:r>
                <a:rPr lang="ko-KR" altLang="en-US" sz="4400" spc="-300" dirty="0" err="1">
                  <a:solidFill>
                    <a:schemeClr val="accent1">
                      <a:lumMod val="50000"/>
                    </a:schemeClr>
                  </a:solidFill>
                </a:rPr>
                <a:t>전처리</a:t>
              </a:r>
              <a:endParaRPr lang="ko-KR" altLang="en-US" sz="44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2605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Part 2,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 수행 과정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AF3A847-61EA-4CAF-89D1-32DECB29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7" y="2463154"/>
            <a:ext cx="5019662" cy="286456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2B652EC-332B-4AC0-AAD7-862AF8778F6C}"/>
              </a:ext>
            </a:extLst>
          </p:cNvPr>
          <p:cNvGrpSpPr/>
          <p:nvPr/>
        </p:nvGrpSpPr>
        <p:grpSpPr>
          <a:xfrm>
            <a:off x="447040" y="1778351"/>
            <a:ext cx="1814379" cy="448874"/>
            <a:chOff x="2760345" y="411136"/>
            <a:chExt cx="2658110" cy="96803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D71A007-94C3-4D78-9546-0D93EB567A72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사각형: 둥근 모서리 4">
              <a:extLst>
                <a:ext uri="{FF2B5EF4-FFF2-40B4-BE49-F238E27FC236}">
                  <a16:creationId xmlns:a16="http://schemas.microsoft.com/office/drawing/2014/main" id="{8C2BA9CB-CE85-4424-BB4C-8B53937CE0D2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>
                  <a:latin typeface="+mn-ea"/>
                </a:rPr>
                <a:t>Raw </a:t>
              </a:r>
              <a:r>
                <a:rPr lang="ko-KR" altLang="en-US" sz="2000" kern="1200" dirty="0">
                  <a:latin typeface="+mn-ea"/>
                </a:rPr>
                <a:t>데이터</a:t>
              </a:r>
            </a:p>
          </p:txBody>
        </p:sp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026984A-02C2-4C8E-AF94-E46A06C372FD}"/>
              </a:ext>
            </a:extLst>
          </p:cNvPr>
          <p:cNvSpPr/>
          <p:nvPr/>
        </p:nvSpPr>
        <p:spPr>
          <a:xfrm>
            <a:off x="5776664" y="3774191"/>
            <a:ext cx="638672" cy="41289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647FA8-102B-4B70-875E-427F94307DE6}"/>
              </a:ext>
            </a:extLst>
          </p:cNvPr>
          <p:cNvGrpSpPr/>
          <p:nvPr/>
        </p:nvGrpSpPr>
        <p:grpSpPr>
          <a:xfrm>
            <a:off x="6586786" y="1778351"/>
            <a:ext cx="1814379" cy="448874"/>
            <a:chOff x="2760345" y="411136"/>
            <a:chExt cx="2658110" cy="96803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9937BBD-1313-4045-BF1F-A28CDF9D1FB4}"/>
                </a:ext>
              </a:extLst>
            </p:cNvPr>
            <p:cNvSpPr/>
            <p:nvPr/>
          </p:nvSpPr>
          <p:spPr>
            <a:xfrm>
              <a:off x="2760345" y="411136"/>
              <a:ext cx="2658110" cy="968037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사각형: 둥근 모서리 4">
              <a:extLst>
                <a:ext uri="{FF2B5EF4-FFF2-40B4-BE49-F238E27FC236}">
                  <a16:creationId xmlns:a16="http://schemas.microsoft.com/office/drawing/2014/main" id="{6AAC8737-8AD5-4C9C-9323-1FA108721DBF}"/>
                </a:ext>
              </a:extLst>
            </p:cNvPr>
            <p:cNvSpPr txBox="1"/>
            <p:nvPr/>
          </p:nvSpPr>
          <p:spPr>
            <a:xfrm>
              <a:off x="2807601" y="458392"/>
              <a:ext cx="2563598" cy="873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+mn-ea"/>
                </a:rPr>
                <a:t>데이터 처리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9650673-A05B-4C1C-B928-2E40AA9BB9E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235906" y="2463154"/>
            <a:ext cx="2260800" cy="28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E32AAC5-08CD-4F66-8948-6ABCD3DF9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451" y="2463154"/>
            <a:ext cx="226034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2687</Words>
  <Application>Microsoft Office PowerPoint</Application>
  <PresentationFormat>와이드스크린</PresentationFormat>
  <Paragraphs>531</Paragraphs>
  <Slides>39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Adobe Heiti Std R</vt:lpstr>
      <vt:lpstr>inherit</vt:lpstr>
      <vt:lpstr>나눔스퀘어</vt:lpstr>
      <vt:lpstr>나눔스퀘어 (본문)</vt:lpstr>
      <vt:lpstr>나눔스퀘어 Bold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문 병욱</cp:lastModifiedBy>
  <cp:revision>55</cp:revision>
  <dcterms:created xsi:type="dcterms:W3CDTF">2020-01-12T09:08:58Z</dcterms:created>
  <dcterms:modified xsi:type="dcterms:W3CDTF">2022-10-22T18:36:39Z</dcterms:modified>
</cp:coreProperties>
</file>